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87" r:id="rId4"/>
    <p:sldId id="259" r:id="rId5"/>
    <p:sldId id="257" r:id="rId6"/>
    <p:sldId id="260" r:id="rId7"/>
    <p:sldId id="261" r:id="rId8"/>
    <p:sldId id="262" r:id="rId9"/>
    <p:sldId id="265" r:id="rId10"/>
    <p:sldId id="263" r:id="rId11"/>
    <p:sldId id="264" r:id="rId12"/>
    <p:sldId id="266" r:id="rId13"/>
    <p:sldId id="267" r:id="rId14"/>
    <p:sldId id="268" r:id="rId15"/>
    <p:sldId id="269" r:id="rId16"/>
    <p:sldId id="270" r:id="rId17"/>
    <p:sldId id="271" r:id="rId18"/>
    <p:sldId id="272" r:id="rId19"/>
    <p:sldId id="275" r:id="rId20"/>
    <p:sldId id="273" r:id="rId21"/>
    <p:sldId id="276" r:id="rId22"/>
    <p:sldId id="278" r:id="rId23"/>
    <p:sldId id="279" r:id="rId24"/>
    <p:sldId id="280" r:id="rId25"/>
    <p:sldId id="281" r:id="rId26"/>
    <p:sldId id="282" r:id="rId27"/>
    <p:sldId id="283" r:id="rId28"/>
    <p:sldId id="284" r:id="rId29"/>
    <p:sldId id="285" r:id="rId30"/>
    <p:sldId id="298" r:id="rId31"/>
    <p:sldId id="286" r:id="rId32"/>
    <p:sldId id="288" r:id="rId33"/>
    <p:sldId id="289" r:id="rId34"/>
    <p:sldId id="290" r:id="rId35"/>
    <p:sldId id="332" r:id="rId36"/>
    <p:sldId id="291" r:id="rId37"/>
    <p:sldId id="292" r:id="rId38"/>
    <p:sldId id="293" r:id="rId39"/>
    <p:sldId id="294" r:id="rId40"/>
    <p:sldId id="295" r:id="rId41"/>
    <p:sldId id="296" r:id="rId42"/>
    <p:sldId id="299" r:id="rId43"/>
    <p:sldId id="300" r:id="rId44"/>
    <p:sldId id="301" r:id="rId45"/>
    <p:sldId id="302" r:id="rId46"/>
    <p:sldId id="303" r:id="rId47"/>
    <p:sldId id="321" r:id="rId48"/>
    <p:sldId id="312" r:id="rId49"/>
    <p:sldId id="314" r:id="rId50"/>
    <p:sldId id="315" r:id="rId51"/>
    <p:sldId id="316" r:id="rId52"/>
    <p:sldId id="317" r:id="rId53"/>
    <p:sldId id="318" r:id="rId54"/>
    <p:sldId id="328" r:id="rId55"/>
    <p:sldId id="319" r:id="rId56"/>
    <p:sldId id="320" r:id="rId57"/>
    <p:sldId id="322" r:id="rId58"/>
    <p:sldId id="323" r:id="rId59"/>
    <p:sldId id="324" r:id="rId60"/>
    <p:sldId id="325" r:id="rId61"/>
    <p:sldId id="326" r:id="rId62"/>
    <p:sldId id="304" r:id="rId63"/>
    <p:sldId id="305" r:id="rId64"/>
    <p:sldId id="307" r:id="rId65"/>
    <p:sldId id="308" r:id="rId66"/>
    <p:sldId id="309" r:id="rId67"/>
    <p:sldId id="310" r:id="rId68"/>
    <p:sldId id="331" r:id="rId69"/>
    <p:sldId id="311" r:id="rId70"/>
    <p:sldId id="329" r:id="rId71"/>
    <p:sldId id="330"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FCFD6AC-5594-4A28-A746-09345894C4D8}" type="datetimeFigureOut">
              <a:rPr lang="tr-TR" smtClean="0"/>
              <a:t>14.03.2024</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71868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162009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58462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4165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836042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8FCFD6AC-5594-4A28-A746-09345894C4D8}" type="datetimeFigureOut">
              <a:rPr lang="tr-TR" smtClean="0"/>
              <a:t>14.03.2024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987612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8FCFD6AC-5594-4A28-A746-09345894C4D8}" type="datetimeFigureOut">
              <a:rPr lang="tr-TR" smtClean="0"/>
              <a:t>14.03.2024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1781121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FCFD6AC-5594-4A28-A746-09345894C4D8}" type="datetimeFigureOut">
              <a:rPr lang="tr-TR" smtClean="0"/>
              <a:t>14.03.2024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1536347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FCFD6AC-5594-4A28-A746-09345894C4D8}" type="datetimeFigureOut">
              <a:rPr lang="tr-TR" smtClean="0"/>
              <a:t>14.03.2024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18741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FCFD6AC-5594-4A28-A746-09345894C4D8}" type="datetimeFigureOut">
              <a:rPr lang="tr-TR" smtClean="0"/>
              <a:t>14.03.2024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16621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8FCFD6AC-5594-4A28-A746-09345894C4D8}" type="datetimeFigureOut">
              <a:rPr lang="tr-TR" smtClean="0"/>
              <a:t>14.03.2024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99317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280124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8FCFD6AC-5594-4A28-A746-09345894C4D8}" type="datetimeFigureOut">
              <a:rPr lang="tr-TR" smtClean="0"/>
              <a:t>14.03.2024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503884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8FCFD6AC-5594-4A28-A746-09345894C4D8}" type="datetimeFigureOut">
              <a:rPr lang="tr-TR" smtClean="0"/>
              <a:t>14.03.2024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803082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FD6AC-5594-4A28-A746-09345894C4D8}" type="datetimeFigureOut">
              <a:rPr lang="tr-TR" smtClean="0"/>
              <a:t>14.03.2024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393592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955641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8FCFD6AC-5594-4A28-A746-09345894C4D8}" type="datetimeFigureOut">
              <a:rPr lang="tr-TR" smtClean="0"/>
              <a:t>14.03.2024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E537CE5-F2D9-4C6B-9E73-57026E111929}" type="slidenum">
              <a:rPr lang="tr-TR" smtClean="0"/>
              <a:t>‹#›</a:t>
            </a:fld>
            <a:endParaRPr lang="tr-TR"/>
          </a:p>
        </p:txBody>
      </p:sp>
    </p:spTree>
    <p:extLst>
      <p:ext uri="{BB962C8B-B14F-4D97-AF65-F5344CB8AC3E}">
        <p14:creationId xmlns:p14="http://schemas.microsoft.com/office/powerpoint/2010/main" val="218058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FCFD6AC-5594-4A28-A746-09345894C4D8}" type="datetimeFigureOut">
              <a:rPr lang="tr-TR" smtClean="0"/>
              <a:t>14.03.2024</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537CE5-F2D9-4C6B-9E73-57026E111929}" type="slidenum">
              <a:rPr lang="tr-TR" smtClean="0"/>
              <a:t>‹#›</a:t>
            </a:fld>
            <a:endParaRPr lang="tr-TR"/>
          </a:p>
        </p:txBody>
      </p:sp>
    </p:spTree>
    <p:extLst>
      <p:ext uri="{BB962C8B-B14F-4D97-AF65-F5344CB8AC3E}">
        <p14:creationId xmlns:p14="http://schemas.microsoft.com/office/powerpoint/2010/main" val="4366208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r>
              <a:rPr lang="tr-TR" dirty="0" err="1" smtClean="0"/>
              <a:t>TechCareer</a:t>
            </a:r>
            <a:r>
              <a:rPr lang="tr-TR" dirty="0" smtClean="0"/>
              <a:t> </a:t>
            </a:r>
            <a:r>
              <a:rPr lang="tr-TR" dirty="0" err="1" smtClean="0"/>
              <a:t>Mid</a:t>
            </a:r>
            <a:r>
              <a:rPr lang="tr-TR" dirty="0" smtClean="0"/>
              <a:t>-Level </a:t>
            </a:r>
            <a:r>
              <a:rPr lang="tr-TR" dirty="0" err="1" smtClean="0"/>
              <a:t>Devops</a:t>
            </a:r>
            <a:r>
              <a:rPr lang="tr-TR" dirty="0" smtClean="0"/>
              <a:t> </a:t>
            </a:r>
            <a:r>
              <a:rPr lang="tr-TR" dirty="0" err="1" smtClean="0"/>
              <a:t>Bootcamp</a:t>
            </a:r>
            <a:r>
              <a:rPr lang="tr-TR" dirty="0" smtClean="0"/>
              <a:t> Bitirme Projesi</a:t>
            </a:r>
            <a:br>
              <a:rPr lang="tr-TR" dirty="0" smtClean="0"/>
            </a:br>
            <a:endParaRPr lang="tr-TR" dirty="0"/>
          </a:p>
        </p:txBody>
      </p:sp>
      <p:sp>
        <p:nvSpPr>
          <p:cNvPr id="3" name="Alt Başlık 2"/>
          <p:cNvSpPr>
            <a:spLocks noGrp="1"/>
          </p:cNvSpPr>
          <p:nvPr>
            <p:ph type="subTitle" idx="1"/>
          </p:nvPr>
        </p:nvSpPr>
        <p:spPr/>
        <p:txBody>
          <a:bodyPr>
            <a:normAutofit/>
          </a:bodyPr>
          <a:lstStyle/>
          <a:p>
            <a:r>
              <a:rPr lang="tr-TR" sz="3400" dirty="0" smtClean="0">
                <a:solidFill>
                  <a:schemeClr val="tx1"/>
                </a:solidFill>
              </a:rPr>
              <a:t>Hazırlayan: Halil İbrahim Toprak</a:t>
            </a:r>
            <a:endParaRPr lang="tr-TR" sz="3400" dirty="0">
              <a:solidFill>
                <a:schemeClr val="tx1"/>
              </a:solidFill>
            </a:endParaRPr>
          </a:p>
        </p:txBody>
      </p:sp>
    </p:spTree>
    <p:extLst>
      <p:ext uri="{BB962C8B-B14F-4D97-AF65-F5344CB8AC3E}">
        <p14:creationId xmlns:p14="http://schemas.microsoft.com/office/powerpoint/2010/main" val="2725429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lstStyle/>
          <a:p>
            <a:r>
              <a:rPr lang="tr-TR" dirty="0">
                <a:latin typeface="Times New Roman" panose="02020603050405020304" pitchFamily="18" charset="0"/>
                <a:cs typeface="Times New Roman" panose="02020603050405020304" pitchFamily="18" charset="0"/>
              </a:rPr>
              <a:t>8.adım: bu dizindeki dosyaları oluşturduğumuz </a:t>
            </a:r>
            <a:r>
              <a:rPr lang="tr-TR" dirty="0" err="1">
                <a:latin typeface="Times New Roman" panose="02020603050405020304" pitchFamily="18" charset="0"/>
                <a:cs typeface="Times New Roman" panose="02020603050405020304" pitchFamily="18" charset="0"/>
              </a:rPr>
              <a:t>github</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repository</a:t>
            </a:r>
            <a:r>
              <a:rPr lang="tr-TR" dirty="0">
                <a:latin typeface="Times New Roman" panose="02020603050405020304" pitchFamily="18" charset="0"/>
                <a:cs typeface="Times New Roman" panose="02020603050405020304" pitchFamily="18" charset="0"/>
              </a:rPr>
              <a:t> gönderelim. </a:t>
            </a:r>
            <a:r>
              <a:rPr lang="tr-TR" dirty="0" smtClean="0">
                <a:latin typeface="Times New Roman" panose="02020603050405020304" pitchFamily="18" charset="0"/>
                <a:cs typeface="Times New Roman" panose="02020603050405020304" pitchFamily="18" charset="0"/>
              </a:rPr>
              <a:t>NOT: </a:t>
            </a:r>
            <a:r>
              <a:rPr lang="tr-TR" dirty="0">
                <a:latin typeface="Times New Roman" panose="02020603050405020304" pitchFamily="18" charset="0"/>
                <a:cs typeface="Times New Roman" panose="02020603050405020304" pitchFamily="18" charset="0"/>
              </a:rPr>
              <a:t>main adında </a:t>
            </a:r>
            <a:r>
              <a:rPr lang="tr-TR" dirty="0" err="1">
                <a:latin typeface="Times New Roman" panose="02020603050405020304" pitchFamily="18" charset="0"/>
                <a:cs typeface="Times New Roman" panose="02020603050405020304" pitchFamily="18" charset="0"/>
              </a:rPr>
              <a:t>branch</a:t>
            </a:r>
            <a:r>
              <a:rPr lang="tr-TR" dirty="0">
                <a:latin typeface="Times New Roman" panose="02020603050405020304" pitchFamily="18" charset="0"/>
                <a:cs typeface="Times New Roman" panose="02020603050405020304" pitchFamily="18" charset="0"/>
              </a:rPr>
              <a:t> oluşturalım</a:t>
            </a:r>
            <a:r>
              <a:rPr lang="tr-TR" dirty="0" smtClean="0">
                <a:latin typeface="Times New Roman" panose="02020603050405020304" pitchFamily="18" charset="0"/>
                <a:cs typeface="Times New Roman" panose="02020603050405020304" pitchFamily="18" charset="0"/>
              </a:rPr>
              <a:t>.</a:t>
            </a:r>
          </a:p>
          <a:p>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395168" y="1591560"/>
            <a:ext cx="7466028" cy="4199641"/>
          </a:xfrm>
          <a:prstGeom prst="rect">
            <a:avLst/>
          </a:prstGeom>
        </p:spPr>
      </p:pic>
    </p:spTree>
    <p:extLst>
      <p:ext uri="{BB962C8B-B14F-4D97-AF65-F5344CB8AC3E}">
        <p14:creationId xmlns:p14="http://schemas.microsoft.com/office/powerpoint/2010/main" val="2636312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1211835" y="332509"/>
            <a:ext cx="8952924" cy="5036020"/>
          </a:xfrm>
          <a:prstGeom prst="rect">
            <a:avLst/>
          </a:prstGeom>
        </p:spPr>
      </p:pic>
    </p:spTree>
    <p:extLst>
      <p:ext uri="{BB962C8B-B14F-4D97-AF65-F5344CB8AC3E}">
        <p14:creationId xmlns:p14="http://schemas.microsoft.com/office/powerpoint/2010/main" val="802020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85994" y="392978"/>
            <a:ext cx="9905999" cy="3541714"/>
          </a:xfrm>
        </p:spPr>
        <p:txBody>
          <a:bodyPr/>
          <a:lstStyle/>
          <a:p>
            <a:r>
              <a:rPr lang="tr-TR" dirty="0" smtClean="0"/>
              <a:t> </a:t>
            </a:r>
            <a:r>
              <a:rPr lang="tr-TR" dirty="0"/>
              <a:t>8.adım: bu dizindeki dosyaları oluşturduğumuz </a:t>
            </a:r>
            <a:r>
              <a:rPr lang="tr-TR" dirty="0" err="1"/>
              <a:t>github</a:t>
            </a:r>
            <a:r>
              <a:rPr lang="tr-TR" dirty="0"/>
              <a:t> </a:t>
            </a:r>
            <a:r>
              <a:rPr lang="tr-TR" dirty="0" err="1"/>
              <a:t>repository</a:t>
            </a:r>
            <a:r>
              <a:rPr lang="tr-TR" dirty="0"/>
              <a:t> gönderelim. NOT: main adında </a:t>
            </a:r>
            <a:r>
              <a:rPr lang="tr-TR" dirty="0" err="1"/>
              <a:t>branch</a:t>
            </a:r>
            <a:r>
              <a:rPr lang="tr-TR" dirty="0"/>
              <a:t> oluşturalım. </a:t>
            </a:r>
          </a:p>
        </p:txBody>
      </p:sp>
      <p:pic>
        <p:nvPicPr>
          <p:cNvPr id="8" name="Resim 7"/>
          <p:cNvPicPr>
            <a:picLocks noChangeAspect="1"/>
          </p:cNvPicPr>
          <p:nvPr/>
        </p:nvPicPr>
        <p:blipFill>
          <a:blip r:embed="rId2"/>
          <a:stretch>
            <a:fillRect/>
          </a:stretch>
        </p:blipFill>
        <p:spPr>
          <a:xfrm>
            <a:off x="1741872" y="1455651"/>
            <a:ext cx="8594241" cy="5213753"/>
          </a:xfrm>
          <a:prstGeom prst="rect">
            <a:avLst/>
          </a:prstGeom>
        </p:spPr>
      </p:pic>
    </p:spTree>
    <p:extLst>
      <p:ext uri="{BB962C8B-B14F-4D97-AF65-F5344CB8AC3E}">
        <p14:creationId xmlns:p14="http://schemas.microsoft.com/office/powerpoint/2010/main" val="1955819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19760"/>
            <a:ext cx="9905999" cy="5171441"/>
          </a:xfrm>
        </p:spPr>
        <p:txBody>
          <a:bodyPr/>
          <a:lstStyle/>
          <a:p>
            <a:r>
              <a:rPr lang="tr-TR" dirty="0" smtClean="0"/>
              <a:t> </a:t>
            </a:r>
            <a:r>
              <a:rPr lang="tr-TR" dirty="0"/>
              <a:t>9.adım: oluşturduğumuz </a:t>
            </a:r>
            <a:r>
              <a:rPr lang="tr-TR" dirty="0" err="1"/>
              <a:t>github</a:t>
            </a:r>
            <a:r>
              <a:rPr lang="tr-TR" dirty="0"/>
              <a:t> </a:t>
            </a:r>
            <a:r>
              <a:rPr lang="tr-TR" dirty="0" err="1"/>
              <a:t>repository</a:t>
            </a:r>
            <a:r>
              <a:rPr lang="tr-TR" dirty="0"/>
              <a:t> </a:t>
            </a:r>
            <a:r>
              <a:rPr lang="tr-TR" dirty="0" err="1"/>
              <a:t>local</a:t>
            </a:r>
            <a:r>
              <a:rPr lang="tr-TR" dirty="0"/>
              <a:t> </a:t>
            </a:r>
            <a:r>
              <a:rPr lang="tr-TR" dirty="0" err="1"/>
              <a:t>bilgisarımızda</a:t>
            </a:r>
            <a:r>
              <a:rPr lang="tr-TR" dirty="0"/>
              <a:t> bir yere </a:t>
            </a:r>
            <a:r>
              <a:rPr lang="tr-TR" dirty="0" err="1"/>
              <a:t>clone</a:t>
            </a:r>
            <a:r>
              <a:rPr lang="tr-TR" dirty="0"/>
              <a:t> </a:t>
            </a:r>
            <a:r>
              <a:rPr lang="tr-TR" dirty="0" smtClean="0"/>
              <a:t>yapalım.</a:t>
            </a:r>
          </a:p>
          <a:p>
            <a:endParaRPr lang="tr-TR" dirty="0"/>
          </a:p>
        </p:txBody>
      </p:sp>
      <p:pic>
        <p:nvPicPr>
          <p:cNvPr id="4" name="Resim 3"/>
          <p:cNvPicPr>
            <a:picLocks noChangeAspect="1"/>
          </p:cNvPicPr>
          <p:nvPr/>
        </p:nvPicPr>
        <p:blipFill>
          <a:blip r:embed="rId2"/>
          <a:stretch>
            <a:fillRect/>
          </a:stretch>
        </p:blipFill>
        <p:spPr>
          <a:xfrm>
            <a:off x="1424305" y="1570990"/>
            <a:ext cx="7067550" cy="4305300"/>
          </a:xfrm>
          <a:prstGeom prst="rect">
            <a:avLst/>
          </a:prstGeom>
        </p:spPr>
      </p:pic>
    </p:spTree>
    <p:extLst>
      <p:ext uri="{BB962C8B-B14F-4D97-AF65-F5344CB8AC3E}">
        <p14:creationId xmlns:p14="http://schemas.microsoft.com/office/powerpoint/2010/main" val="1584379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274320"/>
            <a:ext cx="9905999" cy="5628640"/>
          </a:xfrm>
        </p:spPr>
        <p:txBody>
          <a:bodyPr/>
          <a:lstStyle/>
          <a:p>
            <a:r>
              <a:rPr lang="tr-TR" sz="2200" dirty="0" smtClean="0"/>
              <a:t>10.adım</a:t>
            </a:r>
            <a:r>
              <a:rPr lang="tr-TR" sz="2200" dirty="0"/>
              <a:t>: en son </a:t>
            </a:r>
            <a:r>
              <a:rPr lang="tr-TR" sz="2200" dirty="0" err="1"/>
              <a:t>commitimizin</a:t>
            </a:r>
            <a:r>
              <a:rPr lang="tr-TR" sz="2200" dirty="0"/>
              <a:t> </a:t>
            </a:r>
            <a:r>
              <a:rPr lang="tr-TR" sz="2200" dirty="0" err="1"/>
              <a:t>commit</a:t>
            </a:r>
            <a:r>
              <a:rPr lang="tr-TR" sz="2200" dirty="0"/>
              <a:t> içeriğini değiştirilelim (</a:t>
            </a:r>
            <a:r>
              <a:rPr lang="tr-TR" sz="2200" dirty="0" err="1"/>
              <a:t>tips</a:t>
            </a:r>
            <a:r>
              <a:rPr lang="tr-TR" sz="2200" dirty="0"/>
              <a:t>: --</a:t>
            </a:r>
            <a:r>
              <a:rPr lang="tr-TR" sz="2200" dirty="0" err="1"/>
              <a:t>amend</a:t>
            </a:r>
            <a:r>
              <a:rPr lang="tr-TR" sz="2200" dirty="0" smtClean="0"/>
              <a:t>)</a:t>
            </a:r>
          </a:p>
          <a:p>
            <a:r>
              <a:rPr lang="tr-TR" sz="2200" dirty="0" err="1" smtClean="0"/>
              <a:t>Commit</a:t>
            </a:r>
            <a:r>
              <a:rPr lang="tr-TR" sz="2200" dirty="0" smtClean="0"/>
              <a:t> içeriğini değiştirmek için git </a:t>
            </a:r>
            <a:r>
              <a:rPr lang="tr-TR" sz="2200" dirty="0" err="1" smtClean="0"/>
              <a:t>commit</a:t>
            </a:r>
            <a:r>
              <a:rPr lang="tr-TR" sz="2200" dirty="0" smtClean="0"/>
              <a:t> --</a:t>
            </a:r>
            <a:r>
              <a:rPr lang="tr-TR" sz="2200" dirty="0" err="1" smtClean="0"/>
              <a:t>amend</a:t>
            </a:r>
            <a:r>
              <a:rPr lang="tr-TR" sz="2200" dirty="0" smtClean="0"/>
              <a:t> komutunu kullandım.</a:t>
            </a:r>
          </a:p>
          <a:p>
            <a:endParaRPr lang="tr-TR" sz="2200" dirty="0" smtClean="0"/>
          </a:p>
          <a:p>
            <a:r>
              <a:rPr lang="tr-TR" dirty="0" smtClean="0"/>
              <a:t> </a:t>
            </a:r>
            <a:endParaRPr lang="tr-TR" dirty="0"/>
          </a:p>
        </p:txBody>
      </p:sp>
      <p:pic>
        <p:nvPicPr>
          <p:cNvPr id="4" name="Resim 3"/>
          <p:cNvPicPr>
            <a:picLocks noChangeAspect="1"/>
          </p:cNvPicPr>
          <p:nvPr/>
        </p:nvPicPr>
        <p:blipFill>
          <a:blip r:embed="rId2"/>
          <a:stretch>
            <a:fillRect/>
          </a:stretch>
        </p:blipFill>
        <p:spPr>
          <a:xfrm>
            <a:off x="1374775" y="1302386"/>
            <a:ext cx="6383003" cy="3858893"/>
          </a:xfrm>
          <a:prstGeom prst="rect">
            <a:avLst/>
          </a:prstGeom>
        </p:spPr>
      </p:pic>
      <p:pic>
        <p:nvPicPr>
          <p:cNvPr id="5" name="Resim 4"/>
          <p:cNvPicPr>
            <a:picLocks noChangeAspect="1"/>
          </p:cNvPicPr>
          <p:nvPr/>
        </p:nvPicPr>
        <p:blipFill>
          <a:blip r:embed="rId3"/>
          <a:stretch>
            <a:fillRect/>
          </a:stretch>
        </p:blipFill>
        <p:spPr>
          <a:xfrm>
            <a:off x="1374775" y="5340985"/>
            <a:ext cx="6867525" cy="1123950"/>
          </a:xfrm>
          <a:prstGeom prst="rect">
            <a:avLst/>
          </a:prstGeom>
        </p:spPr>
      </p:pic>
    </p:spTree>
    <p:extLst>
      <p:ext uri="{BB962C8B-B14F-4D97-AF65-F5344CB8AC3E}">
        <p14:creationId xmlns:p14="http://schemas.microsoft.com/office/powerpoint/2010/main" val="3612735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89280"/>
            <a:ext cx="9905999" cy="5201921"/>
          </a:xfrm>
        </p:spPr>
        <p:txBody>
          <a:bodyPr>
            <a:normAutofit/>
          </a:bodyPr>
          <a:lstStyle/>
          <a:p>
            <a:r>
              <a:rPr lang="tr-TR" dirty="0" smtClean="0"/>
              <a:t>11.adım</a:t>
            </a:r>
            <a:r>
              <a:rPr lang="tr-TR" dirty="0"/>
              <a:t>: git </a:t>
            </a:r>
            <a:r>
              <a:rPr lang="tr-TR" dirty="0" err="1"/>
              <a:t>log</a:t>
            </a:r>
            <a:r>
              <a:rPr lang="tr-TR" dirty="0"/>
              <a:t> ve git </a:t>
            </a:r>
            <a:r>
              <a:rPr lang="tr-TR" dirty="0" err="1"/>
              <a:t>status</a:t>
            </a:r>
            <a:r>
              <a:rPr lang="tr-TR" dirty="0"/>
              <a:t> ne iş yapıyordu ? </a:t>
            </a:r>
            <a:endParaRPr lang="tr-TR" dirty="0" smtClean="0"/>
          </a:p>
          <a:p>
            <a:r>
              <a:rPr lang="tr-TR" dirty="0"/>
              <a:t>git </a:t>
            </a:r>
            <a:r>
              <a:rPr lang="tr-TR" dirty="0" err="1"/>
              <a:t>log</a:t>
            </a:r>
            <a:r>
              <a:rPr lang="tr-TR" dirty="0"/>
              <a:t> =&gt; </a:t>
            </a:r>
            <a:r>
              <a:rPr lang="tr-TR" dirty="0" err="1"/>
              <a:t>Commitlediğimiz</a:t>
            </a:r>
            <a:r>
              <a:rPr lang="tr-TR" dirty="0"/>
              <a:t> dataları görebiliriz</a:t>
            </a:r>
            <a:r>
              <a:rPr lang="tr-TR" dirty="0" smtClean="0"/>
              <a:t>. </a:t>
            </a:r>
            <a:r>
              <a:rPr lang="tr-TR" dirty="0"/>
              <a:t>Aldığımız tüm versiyonları listeler.</a:t>
            </a:r>
            <a:endParaRPr lang="tr-TR" dirty="0" smtClean="0"/>
          </a:p>
          <a:p>
            <a:r>
              <a:rPr lang="tr-TR" dirty="0"/>
              <a:t>Author: Halil İbrahim Toprak &lt;halilosman4@hotmail.com&gt;</a:t>
            </a:r>
          </a:p>
          <a:p>
            <a:r>
              <a:rPr lang="tr-TR" dirty="0" err="1"/>
              <a:t>Date</a:t>
            </a:r>
            <a:r>
              <a:rPr lang="tr-TR" dirty="0"/>
              <a:t>:   </a:t>
            </a:r>
            <a:r>
              <a:rPr lang="tr-TR" dirty="0" err="1"/>
              <a:t>Fri</a:t>
            </a:r>
            <a:r>
              <a:rPr lang="tr-TR" dirty="0"/>
              <a:t> </a:t>
            </a:r>
            <a:r>
              <a:rPr lang="tr-TR" dirty="0" err="1"/>
              <a:t>Feb</a:t>
            </a:r>
            <a:r>
              <a:rPr lang="tr-TR" dirty="0"/>
              <a:t> 23 14:59:08 2024 +0300</a:t>
            </a:r>
          </a:p>
          <a:p>
            <a:r>
              <a:rPr lang="tr-TR" dirty="0"/>
              <a:t/>
            </a:r>
            <a:br>
              <a:rPr lang="tr-TR" dirty="0"/>
            </a:br>
            <a:r>
              <a:rPr lang="tr-TR" dirty="0"/>
              <a:t>    </a:t>
            </a:r>
            <a:r>
              <a:rPr lang="tr-TR" dirty="0" err="1" smtClean="0"/>
              <a:t>first</a:t>
            </a:r>
            <a:r>
              <a:rPr lang="tr-TR" dirty="0" smtClean="0"/>
              <a:t> </a:t>
            </a:r>
            <a:r>
              <a:rPr lang="tr-TR" dirty="0" err="1" smtClean="0"/>
              <a:t>commit</a:t>
            </a:r>
            <a:endParaRPr lang="tr-TR" dirty="0" smtClean="0"/>
          </a:p>
          <a:p>
            <a:r>
              <a:rPr lang="tr-TR" dirty="0"/>
              <a:t>Bu şekilde listeliyor. Hangi kullanıcı tarafından eklendiği, eposta, alındığı tarih ve verdiğimiz mesaj</a:t>
            </a:r>
            <a:r>
              <a:rPr lang="tr-TR" dirty="0" smtClean="0"/>
              <a:t>.</a:t>
            </a:r>
            <a:r>
              <a:rPr lang="en-US" dirty="0"/>
              <a:t/>
            </a:r>
            <a:br>
              <a:rPr lang="en-US" dirty="0"/>
            </a:br>
            <a:endParaRPr lang="tr-TR" dirty="0" smtClean="0"/>
          </a:p>
          <a:p>
            <a:endParaRPr lang="tr-TR" dirty="0"/>
          </a:p>
        </p:txBody>
      </p:sp>
    </p:spTree>
    <p:extLst>
      <p:ext uri="{BB962C8B-B14F-4D97-AF65-F5344CB8AC3E}">
        <p14:creationId xmlns:p14="http://schemas.microsoft.com/office/powerpoint/2010/main" val="69073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18160"/>
            <a:ext cx="9905999" cy="5273041"/>
          </a:xfrm>
        </p:spPr>
        <p:txBody>
          <a:bodyPr/>
          <a:lstStyle/>
          <a:p>
            <a:r>
              <a:rPr lang="tr-TR" dirty="0"/>
              <a:t>git </a:t>
            </a:r>
            <a:r>
              <a:rPr lang="tr-TR" dirty="0" err="1"/>
              <a:t>status</a:t>
            </a:r>
            <a:r>
              <a:rPr lang="tr-TR" dirty="0"/>
              <a:t> =&gt; Git projemize dosyalar ekleyerek birden fazla versiyonlar alacağız. Git projemizde yapılan değişiklikleri </a:t>
            </a:r>
            <a:r>
              <a:rPr lang="tr-TR" dirty="0" err="1"/>
              <a:t>göseren</a:t>
            </a:r>
            <a:r>
              <a:rPr lang="tr-TR" dirty="0"/>
              <a:t> </a:t>
            </a:r>
            <a:r>
              <a:rPr lang="tr-TR" dirty="0" err="1"/>
              <a:t>status</a:t>
            </a:r>
            <a:r>
              <a:rPr lang="tr-TR" dirty="0"/>
              <a:t> komutunu kullanacağız. Projemizde herhangi bir değişiklik olduğu durumlarda değişiklikleri gösterir. Çalışma dizinimiz ile git repomuz arasında bir fark yoksa yani çalışma dizinimizdeki tüm değişiklikleri </a:t>
            </a:r>
            <a:r>
              <a:rPr lang="tr-TR" dirty="0" err="1"/>
              <a:t>commit</a:t>
            </a:r>
            <a:r>
              <a:rPr lang="tr-TR" dirty="0"/>
              <a:t> edip git reposuna gönderdiysek herhangi bir şey göstermez.</a:t>
            </a:r>
          </a:p>
          <a:p>
            <a:r>
              <a:rPr lang="en-US" dirty="0"/>
              <a:t>On branch master</a:t>
            </a:r>
          </a:p>
          <a:p>
            <a:r>
              <a:rPr lang="en-US" dirty="0"/>
              <a:t>nothing to commit, working tree </a:t>
            </a:r>
            <a:r>
              <a:rPr lang="en-US" dirty="0" smtClean="0"/>
              <a:t>clean</a:t>
            </a:r>
            <a:endParaRPr lang="tr-TR" dirty="0" smtClean="0"/>
          </a:p>
          <a:p>
            <a:r>
              <a:rPr lang="tr-TR" dirty="0" smtClean="0"/>
              <a:t>Eğer </a:t>
            </a:r>
            <a:r>
              <a:rPr lang="tr-TR" dirty="0" err="1" smtClean="0"/>
              <a:t>add</a:t>
            </a:r>
            <a:r>
              <a:rPr lang="tr-TR" dirty="0" smtClean="0"/>
              <a:t> yaptıktan sonra </a:t>
            </a:r>
            <a:r>
              <a:rPr lang="tr-TR" dirty="0" err="1" smtClean="0"/>
              <a:t>commit</a:t>
            </a:r>
            <a:r>
              <a:rPr lang="tr-TR" dirty="0" smtClean="0"/>
              <a:t> etmeden bırakırsak git </a:t>
            </a:r>
            <a:r>
              <a:rPr lang="tr-TR" dirty="0" err="1" smtClean="0"/>
              <a:t>status</a:t>
            </a:r>
            <a:r>
              <a:rPr lang="tr-TR" dirty="0" smtClean="0"/>
              <a:t> yazdığımızda </a:t>
            </a:r>
            <a:r>
              <a:rPr lang="tr-TR" dirty="0" err="1" smtClean="0"/>
              <a:t>staging</a:t>
            </a:r>
            <a:r>
              <a:rPr lang="tr-TR" dirty="0" smtClean="0"/>
              <a:t> </a:t>
            </a:r>
            <a:r>
              <a:rPr lang="tr-TR" dirty="0" err="1" smtClean="0"/>
              <a:t>areada</a:t>
            </a:r>
            <a:r>
              <a:rPr lang="tr-TR" dirty="0" smtClean="0"/>
              <a:t> bulunan </a:t>
            </a:r>
            <a:r>
              <a:rPr lang="tr-TR" dirty="0" err="1" smtClean="0"/>
              <a:t>commit</a:t>
            </a:r>
            <a:r>
              <a:rPr lang="tr-TR" dirty="0" smtClean="0"/>
              <a:t> edilmeyi bekleyen dosyaları gösterir.</a:t>
            </a:r>
            <a:endParaRPr lang="tr-TR" dirty="0"/>
          </a:p>
        </p:txBody>
      </p:sp>
    </p:spTree>
    <p:extLst>
      <p:ext uri="{BB962C8B-B14F-4D97-AF65-F5344CB8AC3E}">
        <p14:creationId xmlns:p14="http://schemas.microsoft.com/office/powerpoint/2010/main" val="2356898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10932" y="111761"/>
            <a:ext cx="9905999" cy="5252720"/>
          </a:xfrm>
        </p:spPr>
        <p:txBody>
          <a:bodyPr/>
          <a:lstStyle/>
          <a:p>
            <a:r>
              <a:rPr lang="tr-TR" dirty="0"/>
              <a:t>12.adım: </a:t>
            </a:r>
            <a:r>
              <a:rPr lang="tr-TR" dirty="0" err="1"/>
              <a:t>backend</a:t>
            </a:r>
            <a:r>
              <a:rPr lang="tr-TR" dirty="0"/>
              <a:t> adında </a:t>
            </a:r>
            <a:r>
              <a:rPr lang="tr-TR" dirty="0" err="1"/>
              <a:t>branch</a:t>
            </a:r>
            <a:r>
              <a:rPr lang="tr-TR" dirty="0"/>
              <a:t> oluşturalım. bu </a:t>
            </a:r>
            <a:r>
              <a:rPr lang="tr-TR" dirty="0" err="1"/>
              <a:t>branche</a:t>
            </a:r>
            <a:r>
              <a:rPr lang="tr-TR" dirty="0"/>
              <a:t> bir takım dizinler ekleyelim. </a:t>
            </a:r>
            <a:r>
              <a:rPr lang="tr-TR" dirty="0" err="1"/>
              <a:t>commit</a:t>
            </a:r>
            <a:r>
              <a:rPr lang="tr-TR" dirty="0"/>
              <a:t> yapalım. </a:t>
            </a:r>
            <a:r>
              <a:rPr lang="tr-TR" dirty="0" err="1" smtClean="0"/>
              <a:t>merge</a:t>
            </a:r>
            <a:r>
              <a:rPr lang="tr-TR" dirty="0" smtClean="0"/>
              <a:t> </a:t>
            </a:r>
            <a:r>
              <a:rPr lang="tr-TR" dirty="0"/>
              <a:t>işleminde </a:t>
            </a:r>
            <a:r>
              <a:rPr lang="tr-TR" dirty="0" err="1"/>
              <a:t>fast-forward</a:t>
            </a:r>
            <a:r>
              <a:rPr lang="tr-TR" dirty="0"/>
              <a:t> </a:t>
            </a:r>
            <a:r>
              <a:rPr lang="tr-TR" dirty="0" smtClean="0"/>
              <a:t>yapalım.</a:t>
            </a:r>
          </a:p>
          <a:p>
            <a:r>
              <a:rPr lang="tr-TR" dirty="0" err="1" smtClean="0"/>
              <a:t>Backend</a:t>
            </a:r>
            <a:r>
              <a:rPr lang="tr-TR" dirty="0" smtClean="0"/>
              <a:t> isminde yeni bir </a:t>
            </a:r>
            <a:r>
              <a:rPr lang="tr-TR" dirty="0" err="1" smtClean="0"/>
              <a:t>branch</a:t>
            </a:r>
            <a:r>
              <a:rPr lang="tr-TR" dirty="0" smtClean="0"/>
              <a:t> oluşturdum. </a:t>
            </a:r>
            <a:r>
              <a:rPr lang="tr-TR" dirty="0" err="1" smtClean="0"/>
              <a:t>Localdeki</a:t>
            </a:r>
            <a:r>
              <a:rPr lang="tr-TR" dirty="0" smtClean="0"/>
              <a:t> klasörde yeni bir dosya oluşturdum. </a:t>
            </a:r>
            <a:r>
              <a:rPr lang="tr-TR" dirty="0" err="1" smtClean="0"/>
              <a:t>Backend</a:t>
            </a:r>
            <a:r>
              <a:rPr lang="tr-TR" dirty="0" smtClean="0"/>
              <a:t> </a:t>
            </a:r>
            <a:r>
              <a:rPr lang="tr-TR" dirty="0" err="1" smtClean="0"/>
              <a:t>branchine</a:t>
            </a:r>
            <a:r>
              <a:rPr lang="tr-TR" dirty="0" smtClean="0"/>
              <a:t> geçtim ve bu dosyayı buraya </a:t>
            </a:r>
            <a:r>
              <a:rPr lang="tr-TR" dirty="0" err="1" smtClean="0"/>
              <a:t>commit</a:t>
            </a:r>
            <a:r>
              <a:rPr lang="tr-TR" dirty="0" smtClean="0"/>
              <a:t> ettim. </a:t>
            </a:r>
            <a:endParaRPr lang="tr-TR" dirty="0"/>
          </a:p>
        </p:txBody>
      </p:sp>
      <p:pic>
        <p:nvPicPr>
          <p:cNvPr id="4" name="Resim 3"/>
          <p:cNvPicPr>
            <a:picLocks noChangeAspect="1"/>
          </p:cNvPicPr>
          <p:nvPr/>
        </p:nvPicPr>
        <p:blipFill>
          <a:blip r:embed="rId2"/>
          <a:stretch>
            <a:fillRect/>
          </a:stretch>
        </p:blipFill>
        <p:spPr>
          <a:xfrm>
            <a:off x="1397841" y="2550161"/>
            <a:ext cx="8640240" cy="4019452"/>
          </a:xfrm>
          <a:prstGeom prst="rect">
            <a:avLst/>
          </a:prstGeom>
        </p:spPr>
      </p:pic>
    </p:spTree>
    <p:extLst>
      <p:ext uri="{BB962C8B-B14F-4D97-AF65-F5344CB8AC3E}">
        <p14:creationId xmlns:p14="http://schemas.microsoft.com/office/powerpoint/2010/main" val="99271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89280"/>
            <a:ext cx="9905999" cy="5201921"/>
          </a:xfrm>
        </p:spPr>
        <p:txBody>
          <a:bodyPr>
            <a:normAutofit/>
          </a:bodyPr>
          <a:lstStyle/>
          <a:p>
            <a:r>
              <a:rPr lang="tr-TR" dirty="0" smtClean="0"/>
              <a:t>13.adım</a:t>
            </a:r>
            <a:r>
              <a:rPr lang="tr-TR" dirty="0"/>
              <a:t>: Git GUI ve Git CLI nedir </a:t>
            </a:r>
            <a:r>
              <a:rPr lang="tr-TR" dirty="0" smtClean="0"/>
              <a:t>?</a:t>
            </a:r>
          </a:p>
          <a:p>
            <a:r>
              <a:rPr lang="tr-TR" b="1" dirty="0"/>
              <a:t>Git GUI (Grafiksel Kullanıcı </a:t>
            </a:r>
            <a:r>
              <a:rPr lang="tr-TR" b="1" dirty="0" err="1"/>
              <a:t>Arayüzü</a:t>
            </a:r>
            <a:r>
              <a:rPr lang="tr-TR" b="1" dirty="0"/>
              <a:t>):</a:t>
            </a:r>
            <a:r>
              <a:rPr lang="tr-TR" dirty="0"/>
              <a:t> Git GUI, </a:t>
            </a:r>
            <a:r>
              <a:rPr lang="tr-TR" dirty="0" err="1"/>
              <a:t>Git'in</a:t>
            </a:r>
            <a:r>
              <a:rPr lang="tr-TR" dirty="0"/>
              <a:t> grafiksel bir </a:t>
            </a:r>
            <a:r>
              <a:rPr lang="tr-TR" dirty="0" err="1"/>
              <a:t>arayüzle</a:t>
            </a:r>
            <a:r>
              <a:rPr lang="tr-TR" dirty="0"/>
              <a:t> yönetilmesini sağlar. Kullanıcılar dosya değişikliklerini görüntüleyebilir, </a:t>
            </a:r>
            <a:r>
              <a:rPr lang="tr-TR" dirty="0" err="1"/>
              <a:t>commit</a:t>
            </a:r>
            <a:r>
              <a:rPr lang="tr-TR" dirty="0"/>
              <a:t> yapabilir, </a:t>
            </a:r>
            <a:r>
              <a:rPr lang="tr-TR" dirty="0" err="1"/>
              <a:t>branch'lar</a:t>
            </a:r>
            <a:r>
              <a:rPr lang="tr-TR" dirty="0"/>
              <a:t> oluşturabilir ve bir dizi diğer Git işlemlerini fare ve menüler aracılığıyla gerçekleştirebilirler. Git GUI, </a:t>
            </a:r>
            <a:r>
              <a:rPr lang="tr-TR" dirty="0" err="1"/>
              <a:t>Git'in</a:t>
            </a:r>
            <a:r>
              <a:rPr lang="tr-TR" dirty="0"/>
              <a:t> temel işlevselliğini sağlarken, daha görsel bir deneyim sunar ve kullanıcıların </a:t>
            </a:r>
            <a:r>
              <a:rPr lang="tr-TR" dirty="0" err="1"/>
              <a:t>Git'in</a:t>
            </a:r>
            <a:r>
              <a:rPr lang="tr-TR" dirty="0"/>
              <a:t> iç çalışma mantığını daha az bilmelerine izin verir</a:t>
            </a:r>
            <a:r>
              <a:rPr lang="tr-TR" dirty="0" smtClean="0"/>
              <a:t>.</a:t>
            </a:r>
          </a:p>
          <a:p>
            <a:endParaRPr lang="tr-TR" dirty="0"/>
          </a:p>
        </p:txBody>
      </p:sp>
      <p:pic>
        <p:nvPicPr>
          <p:cNvPr id="5" name="Resim 4"/>
          <p:cNvPicPr>
            <a:picLocks noChangeAspect="1"/>
          </p:cNvPicPr>
          <p:nvPr/>
        </p:nvPicPr>
        <p:blipFill>
          <a:blip r:embed="rId2"/>
          <a:stretch>
            <a:fillRect/>
          </a:stretch>
        </p:blipFill>
        <p:spPr>
          <a:xfrm>
            <a:off x="3278187" y="3895091"/>
            <a:ext cx="4971733" cy="2517562"/>
          </a:xfrm>
          <a:prstGeom prst="rect">
            <a:avLst/>
          </a:prstGeom>
        </p:spPr>
      </p:pic>
    </p:spTree>
    <p:extLst>
      <p:ext uri="{BB962C8B-B14F-4D97-AF65-F5344CB8AC3E}">
        <p14:creationId xmlns:p14="http://schemas.microsoft.com/office/powerpoint/2010/main" val="1332898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701040"/>
            <a:ext cx="9905999" cy="5090161"/>
          </a:xfrm>
        </p:spPr>
        <p:txBody>
          <a:bodyPr/>
          <a:lstStyle/>
          <a:p>
            <a:r>
              <a:rPr lang="tr-TR" b="1" dirty="0"/>
              <a:t>Git CLI (Komut Satırı </a:t>
            </a:r>
            <a:r>
              <a:rPr lang="tr-TR" b="1" dirty="0" err="1"/>
              <a:t>Arayüzü</a:t>
            </a:r>
            <a:r>
              <a:rPr lang="tr-TR" b="1" dirty="0"/>
              <a:t>):</a:t>
            </a:r>
            <a:r>
              <a:rPr lang="tr-TR" dirty="0"/>
              <a:t> Git CLI, komut satırı aracılığıyla </a:t>
            </a:r>
            <a:r>
              <a:rPr lang="tr-TR" dirty="0" err="1"/>
              <a:t>Git'in</a:t>
            </a:r>
            <a:r>
              <a:rPr lang="tr-TR" dirty="0"/>
              <a:t> kullanılmasını sağlar. T</a:t>
            </a:r>
            <a:r>
              <a:rPr lang="tr-TR" dirty="0" smtClean="0"/>
              <a:t>erminal </a:t>
            </a:r>
            <a:r>
              <a:rPr lang="tr-TR" dirty="0"/>
              <a:t>veya komut istemcisine </a:t>
            </a:r>
            <a:r>
              <a:rPr lang="tr-TR" dirty="0" smtClean="0"/>
              <a:t>yazdığımız </a:t>
            </a:r>
            <a:r>
              <a:rPr lang="tr-TR" dirty="0"/>
              <a:t>komutlarla </a:t>
            </a:r>
            <a:r>
              <a:rPr lang="tr-TR" dirty="0" err="1"/>
              <a:t>Git'in</a:t>
            </a:r>
            <a:r>
              <a:rPr lang="tr-TR" dirty="0"/>
              <a:t> tüm işlemlerini </a:t>
            </a:r>
            <a:r>
              <a:rPr lang="tr-TR" dirty="0" smtClean="0"/>
              <a:t>gerçekleştirebiliriz. </a:t>
            </a:r>
            <a:r>
              <a:rPr lang="tr-TR" dirty="0"/>
              <a:t>Git CLI, daha gelişmiş ve özelleştirilebilir bir deneyim sunar ve genellikle daha deneyimli kullanıcılar tarafından tercih edilir</a:t>
            </a:r>
            <a:r>
              <a:rPr lang="tr-TR" dirty="0" smtClean="0"/>
              <a:t>.</a:t>
            </a:r>
            <a:endParaRPr lang="tr-TR" dirty="0"/>
          </a:p>
        </p:txBody>
      </p:sp>
    </p:spTree>
    <p:extLst>
      <p:ext uri="{BB962C8B-B14F-4D97-AF65-F5344CB8AC3E}">
        <p14:creationId xmlns:p14="http://schemas.microsoft.com/office/powerpoint/2010/main" val="4145414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2700" dirty="0" smtClean="0"/>
              <a:t>1. adımda sanal makine üzerinde Linux </a:t>
            </a:r>
            <a:r>
              <a:rPr lang="tr-TR" sz="2700" dirty="0" err="1"/>
              <a:t>U</a:t>
            </a:r>
            <a:r>
              <a:rPr lang="tr-TR" sz="2700" dirty="0" err="1" smtClean="0"/>
              <a:t>buntu</a:t>
            </a:r>
            <a:r>
              <a:rPr lang="tr-TR" sz="2700" dirty="0" smtClean="0"/>
              <a:t> 22.0.4 LTS kurdum.</a:t>
            </a:r>
          </a:p>
          <a:p>
            <a:r>
              <a:rPr lang="tr-TR" sz="2700" dirty="0" smtClean="0"/>
              <a:t>2. adımda gerekli programların </a:t>
            </a:r>
            <a:r>
              <a:rPr lang="tr-TR" sz="2700" dirty="0"/>
              <a:t>kurulumlarını yaptım: Git,JDK-17 </a:t>
            </a:r>
            <a:r>
              <a:rPr lang="tr-TR" sz="2700" dirty="0" err="1" smtClean="0"/>
              <a:t>Maven</a:t>
            </a:r>
            <a:r>
              <a:rPr lang="tr-TR" sz="2700" dirty="0"/>
              <a:t>, </a:t>
            </a:r>
            <a:r>
              <a:rPr lang="tr-TR" sz="2700" dirty="0" err="1"/>
              <a:t>Apache</a:t>
            </a:r>
            <a:r>
              <a:rPr lang="tr-TR" sz="2700" dirty="0"/>
              <a:t> </a:t>
            </a:r>
            <a:r>
              <a:rPr lang="tr-TR" sz="2700" dirty="0" err="1"/>
              <a:t>Tomcat</a:t>
            </a:r>
            <a:r>
              <a:rPr lang="tr-TR" sz="2700" dirty="0"/>
              <a:t>, </a:t>
            </a:r>
            <a:r>
              <a:rPr lang="tr-TR" sz="2700" dirty="0" err="1"/>
              <a:t>Docker</a:t>
            </a:r>
            <a:r>
              <a:rPr lang="tr-TR" sz="2700" dirty="0"/>
              <a:t>, Visual </a:t>
            </a:r>
            <a:r>
              <a:rPr lang="tr-TR" sz="2700" dirty="0" err="1"/>
              <a:t>Studio</a:t>
            </a:r>
            <a:r>
              <a:rPr lang="tr-TR" sz="2700" dirty="0"/>
              <a:t> </a:t>
            </a:r>
            <a:r>
              <a:rPr lang="tr-TR" sz="2700" dirty="0" err="1" smtClean="0"/>
              <a:t>codes</a:t>
            </a:r>
            <a:r>
              <a:rPr lang="tr-TR" sz="2700" dirty="0" smtClean="0"/>
              <a:t>.</a:t>
            </a:r>
            <a:endParaRPr lang="tr-TR" sz="2700" dirty="0"/>
          </a:p>
        </p:txBody>
      </p:sp>
    </p:spTree>
    <p:extLst>
      <p:ext uri="{BB962C8B-B14F-4D97-AF65-F5344CB8AC3E}">
        <p14:creationId xmlns:p14="http://schemas.microsoft.com/office/powerpoint/2010/main" val="1584201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36880"/>
            <a:ext cx="9905999" cy="5354321"/>
          </a:xfrm>
        </p:spPr>
        <p:txBody>
          <a:bodyPr/>
          <a:lstStyle/>
          <a:p>
            <a:r>
              <a:rPr lang="tr-TR" dirty="0"/>
              <a:t>14.adım: </a:t>
            </a:r>
            <a:r>
              <a:rPr lang="tr-TR" dirty="0" err="1"/>
              <a:t>frontend</a:t>
            </a:r>
            <a:r>
              <a:rPr lang="tr-TR" dirty="0"/>
              <a:t> adında </a:t>
            </a:r>
            <a:r>
              <a:rPr lang="tr-TR" dirty="0" err="1"/>
              <a:t>branch</a:t>
            </a:r>
            <a:r>
              <a:rPr lang="tr-TR" dirty="0"/>
              <a:t> oluşturalım. bu </a:t>
            </a:r>
            <a:r>
              <a:rPr lang="tr-TR" dirty="0" err="1"/>
              <a:t>branche</a:t>
            </a:r>
            <a:r>
              <a:rPr lang="tr-TR" dirty="0"/>
              <a:t> bir takım dizinler ekleyelim. </a:t>
            </a:r>
            <a:r>
              <a:rPr lang="tr-TR" dirty="0" err="1"/>
              <a:t>commit</a:t>
            </a:r>
            <a:r>
              <a:rPr lang="tr-TR" dirty="0"/>
              <a:t> yapalım. </a:t>
            </a:r>
            <a:r>
              <a:rPr lang="tr-TR" dirty="0" err="1" smtClean="0"/>
              <a:t>merge</a:t>
            </a:r>
            <a:r>
              <a:rPr lang="tr-TR" dirty="0" smtClean="0"/>
              <a:t> </a:t>
            </a:r>
            <a:r>
              <a:rPr lang="tr-TR" dirty="0"/>
              <a:t>işleminde </a:t>
            </a:r>
            <a:r>
              <a:rPr lang="tr-TR" dirty="0" err="1"/>
              <a:t>no-fast-forward</a:t>
            </a:r>
            <a:r>
              <a:rPr lang="tr-TR" dirty="0"/>
              <a:t> </a:t>
            </a:r>
            <a:r>
              <a:rPr lang="tr-TR" dirty="0" smtClean="0"/>
              <a:t>yapalım</a:t>
            </a:r>
          </a:p>
          <a:p>
            <a:endParaRPr lang="tr-TR" dirty="0"/>
          </a:p>
        </p:txBody>
      </p:sp>
      <p:pic>
        <p:nvPicPr>
          <p:cNvPr id="5" name="Resim 4"/>
          <p:cNvPicPr>
            <a:picLocks noChangeAspect="1"/>
          </p:cNvPicPr>
          <p:nvPr/>
        </p:nvPicPr>
        <p:blipFill>
          <a:blip r:embed="rId2"/>
          <a:stretch>
            <a:fillRect/>
          </a:stretch>
        </p:blipFill>
        <p:spPr>
          <a:xfrm>
            <a:off x="1544319" y="1463040"/>
            <a:ext cx="8994987" cy="5059680"/>
          </a:xfrm>
          <a:prstGeom prst="rect">
            <a:avLst/>
          </a:prstGeom>
        </p:spPr>
      </p:pic>
    </p:spTree>
    <p:extLst>
      <p:ext uri="{BB962C8B-B14F-4D97-AF65-F5344CB8AC3E}">
        <p14:creationId xmlns:p14="http://schemas.microsoft.com/office/powerpoint/2010/main" val="2145077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15.adım</a:t>
            </a:r>
            <a:r>
              <a:rPr lang="tr-TR" dirty="0"/>
              <a:t>: Başka bir </a:t>
            </a:r>
            <a:r>
              <a:rPr lang="tr-TR" dirty="0" err="1"/>
              <a:t>github</a:t>
            </a:r>
            <a:r>
              <a:rPr lang="tr-TR" dirty="0"/>
              <a:t> </a:t>
            </a:r>
            <a:r>
              <a:rPr lang="tr-TR" dirty="0" err="1"/>
              <a:t>repository</a:t>
            </a:r>
            <a:r>
              <a:rPr lang="tr-TR" dirty="0"/>
              <a:t> açalım ve bu sefer derste öğrendiğimiz SSH-KEY ile </a:t>
            </a:r>
            <a:r>
              <a:rPr lang="tr-TR" dirty="0" err="1"/>
              <a:t>github</a:t>
            </a:r>
            <a:r>
              <a:rPr lang="tr-TR" dirty="0"/>
              <a:t> veri gönderme </a:t>
            </a:r>
            <a:r>
              <a:rPr lang="tr-TR" dirty="0" smtClean="0"/>
              <a:t>yapalım.</a:t>
            </a:r>
          </a:p>
          <a:p>
            <a:r>
              <a:rPr lang="tr-TR" dirty="0"/>
              <a:t>SSH-KEYGEN: Güvenli bağlantı kurmak istediğimiz zamanlarda, </a:t>
            </a:r>
            <a:r>
              <a:rPr lang="tr-TR" dirty="0" err="1"/>
              <a:t>git'e</a:t>
            </a:r>
            <a:r>
              <a:rPr lang="tr-TR" dirty="0"/>
              <a:t> bilgisayarımızı bağlayıp sürekli </a:t>
            </a:r>
            <a:r>
              <a:rPr lang="tr-TR" dirty="0" err="1"/>
              <a:t>login</a:t>
            </a:r>
            <a:r>
              <a:rPr lang="tr-TR" dirty="0"/>
              <a:t> </a:t>
            </a:r>
            <a:r>
              <a:rPr lang="tr-TR" dirty="0" err="1"/>
              <a:t>register</a:t>
            </a:r>
            <a:r>
              <a:rPr lang="tr-TR" dirty="0"/>
              <a:t> yapısını kullanmak istemiyorsak kullanırız.</a:t>
            </a:r>
          </a:p>
        </p:txBody>
      </p:sp>
    </p:spTree>
    <p:extLst>
      <p:ext uri="{BB962C8B-B14F-4D97-AF65-F5344CB8AC3E}">
        <p14:creationId xmlns:p14="http://schemas.microsoft.com/office/powerpoint/2010/main" val="1865046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a:bodyPr>
          <a:lstStyle/>
          <a:p>
            <a:r>
              <a:rPr lang="tr-TR" dirty="0" smtClean="0"/>
              <a:t>16.adım</a:t>
            </a:r>
            <a:r>
              <a:rPr lang="tr-TR" dirty="0"/>
              <a:t>: git </a:t>
            </a:r>
            <a:r>
              <a:rPr lang="tr-TR" dirty="0" err="1"/>
              <a:t>stash</a:t>
            </a:r>
            <a:r>
              <a:rPr lang="tr-TR" dirty="0"/>
              <a:t> nedir ? </a:t>
            </a:r>
            <a:endParaRPr lang="tr-TR" dirty="0" smtClean="0"/>
          </a:p>
          <a:p>
            <a:r>
              <a:rPr lang="tr-TR" dirty="0"/>
              <a:t>git </a:t>
            </a:r>
            <a:r>
              <a:rPr lang="tr-TR" dirty="0" err="1"/>
              <a:t>stash</a:t>
            </a:r>
            <a:r>
              <a:rPr lang="tr-TR" dirty="0"/>
              <a:t>, </a:t>
            </a:r>
            <a:r>
              <a:rPr lang="tr-TR" dirty="0" err="1"/>
              <a:t>Git'te</a:t>
            </a:r>
            <a:r>
              <a:rPr lang="tr-TR" dirty="0"/>
              <a:t> mevcut çalışma dizinindeki değişiklikleri geçici olarak saklamak ve daha sonra bu değişikliklere geri dönmek için kullanılan bir mekanizmadır. Bu özellik, bir daldan diğerine geçiş yaparken, hızlı bir şekilde başka bir konuda çalışmaya başlarken veya acil bir düzeltme yaparken oldukça kullanışlıdır. git </a:t>
            </a:r>
            <a:r>
              <a:rPr lang="tr-TR" dirty="0" err="1"/>
              <a:t>stash</a:t>
            </a:r>
            <a:r>
              <a:rPr lang="tr-TR" dirty="0"/>
              <a:t> komutu, çalışma dizinindeki değişiklikleri saklar ve bir yığın (</a:t>
            </a:r>
            <a:r>
              <a:rPr lang="tr-TR" dirty="0" err="1"/>
              <a:t>stack</a:t>
            </a:r>
            <a:r>
              <a:rPr lang="tr-TR" dirty="0"/>
              <a:t>) oluşturur. Bu yığın, geçici olarak saklanan değişikliklerin bir listesidir ve sıralı bir yapıya sahiptir. Yığın içindeki en son eklenen değişiklik, en üstte (</a:t>
            </a:r>
            <a:r>
              <a:rPr lang="tr-TR" dirty="0" err="1"/>
              <a:t>stack'in</a:t>
            </a:r>
            <a:r>
              <a:rPr lang="tr-TR" dirty="0"/>
              <a:t> en üstünde) bulunur</a:t>
            </a:r>
            <a:r>
              <a:rPr lang="tr-TR" dirty="0" smtClean="0"/>
              <a:t>.</a:t>
            </a:r>
          </a:p>
          <a:p>
            <a:endParaRPr lang="tr-TR" dirty="0"/>
          </a:p>
        </p:txBody>
      </p:sp>
    </p:spTree>
    <p:extLst>
      <p:ext uri="{BB962C8B-B14F-4D97-AF65-F5344CB8AC3E}">
        <p14:creationId xmlns:p14="http://schemas.microsoft.com/office/powerpoint/2010/main" val="100287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lnSpcReduction="20000"/>
          </a:bodyPr>
          <a:lstStyle/>
          <a:p>
            <a:r>
              <a:rPr lang="tr-TR" dirty="0"/>
              <a:t>Belirli bir iş üzerinde çalışırken acil bir iş geldiğinde üzerinde çalıştığımız projeyi </a:t>
            </a:r>
            <a:r>
              <a:rPr lang="tr-TR" dirty="0" err="1"/>
              <a:t>stash’e</a:t>
            </a:r>
            <a:r>
              <a:rPr lang="tr-TR" dirty="0"/>
              <a:t> atarak diğer işi halledebiliriz. Acil iş bittiği zaman </a:t>
            </a:r>
            <a:r>
              <a:rPr lang="tr-TR" dirty="0" err="1"/>
              <a:t>stashte</a:t>
            </a:r>
            <a:r>
              <a:rPr lang="tr-TR" dirty="0"/>
              <a:t> sakladığımız eski projemize dönüp kaldığımız yerden devam edebiliriz</a:t>
            </a:r>
            <a:r>
              <a:rPr lang="tr-TR" dirty="0" smtClean="0"/>
              <a:t>.</a:t>
            </a:r>
          </a:p>
          <a:p>
            <a:r>
              <a:rPr lang="tr-TR" dirty="0" smtClean="0"/>
              <a:t>git </a:t>
            </a:r>
            <a:r>
              <a:rPr lang="tr-TR" dirty="0" err="1"/>
              <a:t>add</a:t>
            </a:r>
            <a:r>
              <a:rPr lang="tr-TR" dirty="0"/>
              <a:t> .</a:t>
            </a:r>
          </a:p>
          <a:p>
            <a:r>
              <a:rPr lang="tr-TR" dirty="0"/>
              <a:t>git </a:t>
            </a:r>
            <a:r>
              <a:rPr lang="tr-TR" dirty="0" err="1"/>
              <a:t>stash</a:t>
            </a:r>
            <a:endParaRPr lang="tr-TR" dirty="0"/>
          </a:p>
          <a:p>
            <a:r>
              <a:rPr lang="tr-TR" dirty="0"/>
              <a:t>git </a:t>
            </a:r>
            <a:r>
              <a:rPr lang="tr-TR" dirty="0" err="1"/>
              <a:t>stash</a:t>
            </a:r>
            <a:r>
              <a:rPr lang="tr-TR" dirty="0"/>
              <a:t> </a:t>
            </a:r>
            <a:r>
              <a:rPr lang="tr-TR" dirty="0" err="1"/>
              <a:t>save</a:t>
            </a:r>
            <a:r>
              <a:rPr lang="tr-TR" dirty="0"/>
              <a:t> "</a:t>
            </a:r>
            <a:r>
              <a:rPr lang="tr-TR" dirty="0" err="1"/>
              <a:t>stashAdi</a:t>
            </a:r>
            <a:r>
              <a:rPr lang="tr-TR" dirty="0"/>
              <a:t>" =&gt; </a:t>
            </a:r>
            <a:r>
              <a:rPr lang="tr-TR" dirty="0" err="1"/>
              <a:t>Stash</a:t>
            </a:r>
            <a:r>
              <a:rPr lang="tr-TR" dirty="0"/>
              <a:t> ismini kendimize göre yazdık.</a:t>
            </a:r>
          </a:p>
          <a:p>
            <a:r>
              <a:rPr lang="tr-TR" dirty="0"/>
              <a:t>git </a:t>
            </a:r>
            <a:r>
              <a:rPr lang="tr-TR" dirty="0" err="1"/>
              <a:t>stash</a:t>
            </a:r>
            <a:r>
              <a:rPr lang="tr-TR" dirty="0"/>
              <a:t> </a:t>
            </a:r>
            <a:r>
              <a:rPr lang="tr-TR" dirty="0" err="1"/>
              <a:t>list</a:t>
            </a:r>
            <a:r>
              <a:rPr lang="tr-TR" dirty="0"/>
              <a:t> =&gt; En son eklenen </a:t>
            </a:r>
            <a:r>
              <a:rPr lang="tr-TR" dirty="0" err="1"/>
              <a:t>stash</a:t>
            </a:r>
            <a:r>
              <a:rPr lang="tr-TR" dirty="0"/>
              <a:t> 0'a gelir.</a:t>
            </a:r>
          </a:p>
          <a:p>
            <a:r>
              <a:rPr lang="tr-TR" dirty="0"/>
              <a:t>git </a:t>
            </a:r>
            <a:r>
              <a:rPr lang="tr-TR" dirty="0" err="1"/>
              <a:t>stash</a:t>
            </a:r>
            <a:r>
              <a:rPr lang="tr-TR" dirty="0"/>
              <a:t> </a:t>
            </a:r>
            <a:r>
              <a:rPr lang="tr-TR" dirty="0" err="1"/>
              <a:t>apply</a:t>
            </a:r>
            <a:r>
              <a:rPr lang="tr-TR" dirty="0"/>
              <a:t> </a:t>
            </a:r>
            <a:r>
              <a:rPr lang="tr-TR" dirty="0" err="1"/>
              <a:t>stash</a:t>
            </a:r>
            <a:r>
              <a:rPr lang="tr-TR" dirty="0"/>
              <a:t>@{0} =&gt; </a:t>
            </a:r>
            <a:r>
              <a:rPr lang="tr-TR" dirty="0" err="1"/>
              <a:t>Stashtekiler</a:t>
            </a:r>
            <a:r>
              <a:rPr lang="tr-TR" dirty="0"/>
              <a:t> gelir.</a:t>
            </a:r>
          </a:p>
          <a:p>
            <a:r>
              <a:rPr lang="tr-TR" dirty="0"/>
              <a:t>git </a:t>
            </a:r>
            <a:r>
              <a:rPr lang="tr-TR" dirty="0" err="1"/>
              <a:t>stash</a:t>
            </a:r>
            <a:r>
              <a:rPr lang="tr-TR" dirty="0"/>
              <a:t> </a:t>
            </a:r>
            <a:r>
              <a:rPr lang="tr-TR" dirty="0" err="1"/>
              <a:t>drop</a:t>
            </a:r>
            <a:r>
              <a:rPr lang="tr-TR" dirty="0"/>
              <a:t> </a:t>
            </a:r>
            <a:r>
              <a:rPr lang="tr-TR" dirty="0" err="1"/>
              <a:t>stash</a:t>
            </a:r>
            <a:r>
              <a:rPr lang="tr-TR" dirty="0"/>
              <a:t>@{0} =&gt; İşimiz bittikten sonra </a:t>
            </a:r>
            <a:r>
              <a:rPr lang="tr-TR" dirty="0" err="1"/>
              <a:t>stash</a:t>
            </a:r>
            <a:r>
              <a:rPr lang="tr-TR" dirty="0"/>
              <a:t> yapısı silinsin istersek </a:t>
            </a:r>
            <a:r>
              <a:rPr lang="tr-TR" dirty="0" err="1"/>
              <a:t>drop</a:t>
            </a:r>
            <a:r>
              <a:rPr lang="tr-TR" dirty="0"/>
              <a:t> ile sileriz.</a:t>
            </a:r>
          </a:p>
          <a:p>
            <a:r>
              <a:rPr lang="tr-TR" dirty="0"/>
              <a:t>git </a:t>
            </a:r>
            <a:r>
              <a:rPr lang="tr-TR" dirty="0" err="1"/>
              <a:t>stash</a:t>
            </a:r>
            <a:r>
              <a:rPr lang="tr-TR" dirty="0"/>
              <a:t> pop =&gt; Son </a:t>
            </a:r>
            <a:r>
              <a:rPr lang="tr-TR" dirty="0" err="1"/>
              <a:t>stashi</a:t>
            </a:r>
            <a:r>
              <a:rPr lang="tr-TR" dirty="0"/>
              <a:t> eklemek </a:t>
            </a:r>
            <a:r>
              <a:rPr lang="tr-TR"/>
              <a:t>istersek </a:t>
            </a:r>
            <a:r>
              <a:rPr lang="tr-TR" dirty="0"/>
              <a:t/>
            </a:r>
            <a:br>
              <a:rPr lang="tr-TR" dirty="0"/>
            </a:br>
            <a:endParaRPr lang="tr-TR" dirty="0"/>
          </a:p>
        </p:txBody>
      </p:sp>
    </p:spTree>
    <p:extLst>
      <p:ext uri="{BB962C8B-B14F-4D97-AF65-F5344CB8AC3E}">
        <p14:creationId xmlns:p14="http://schemas.microsoft.com/office/powerpoint/2010/main" val="3349321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a:t>17.adım: projelerimizi </a:t>
            </a:r>
            <a:r>
              <a:rPr lang="tr-TR" dirty="0" err="1"/>
              <a:t>pushlama</a:t>
            </a:r>
            <a:r>
              <a:rPr lang="tr-TR" dirty="0"/>
              <a:t> yaparken acil.txt adında bir iş geldi ve bu iş öncelik olduğu söylendi var olan </a:t>
            </a:r>
            <a:r>
              <a:rPr lang="tr-TR" dirty="0" err="1"/>
              <a:t>add</a:t>
            </a:r>
            <a:r>
              <a:rPr lang="tr-TR" dirty="0"/>
              <a:t> yapılmış dosyalarımızı </a:t>
            </a:r>
            <a:r>
              <a:rPr lang="tr-TR" dirty="0" err="1"/>
              <a:t>commitleme</a:t>
            </a:r>
            <a:r>
              <a:rPr lang="tr-TR" dirty="0"/>
              <a:t> yapmadan özel bir alanda saklama yapalım tabi bunu git </a:t>
            </a:r>
            <a:r>
              <a:rPr lang="tr-TR" dirty="0" err="1"/>
              <a:t>stash</a:t>
            </a:r>
            <a:r>
              <a:rPr lang="tr-TR" dirty="0"/>
              <a:t> ile yapalım. </a:t>
            </a:r>
            <a:endParaRPr lang="tr-TR" dirty="0" smtClean="0"/>
          </a:p>
          <a:p>
            <a:endParaRPr lang="tr-TR" dirty="0"/>
          </a:p>
        </p:txBody>
      </p:sp>
      <p:pic>
        <p:nvPicPr>
          <p:cNvPr id="2" name="Resim 1"/>
          <p:cNvPicPr>
            <a:picLocks noChangeAspect="1"/>
          </p:cNvPicPr>
          <p:nvPr/>
        </p:nvPicPr>
        <p:blipFill>
          <a:blip r:embed="rId2"/>
          <a:stretch>
            <a:fillRect/>
          </a:stretch>
        </p:blipFill>
        <p:spPr>
          <a:xfrm>
            <a:off x="1671052" y="1985819"/>
            <a:ext cx="8338435" cy="4690370"/>
          </a:xfrm>
          <a:prstGeom prst="rect">
            <a:avLst/>
          </a:prstGeom>
        </p:spPr>
      </p:pic>
    </p:spTree>
    <p:extLst>
      <p:ext uri="{BB962C8B-B14F-4D97-AF65-F5344CB8AC3E}">
        <p14:creationId xmlns:p14="http://schemas.microsoft.com/office/powerpoint/2010/main" val="11013213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18.adım</a:t>
            </a:r>
            <a:r>
              <a:rPr lang="tr-TR" dirty="0"/>
              <a:t>: git </a:t>
            </a:r>
            <a:r>
              <a:rPr lang="tr-TR" dirty="0" err="1"/>
              <a:t>log</a:t>
            </a:r>
            <a:r>
              <a:rPr lang="tr-TR" dirty="0"/>
              <a:t> --</a:t>
            </a:r>
            <a:r>
              <a:rPr lang="tr-TR" dirty="0" err="1"/>
              <a:t>all</a:t>
            </a:r>
            <a:r>
              <a:rPr lang="tr-TR" dirty="0"/>
              <a:t> --</a:t>
            </a:r>
            <a:r>
              <a:rPr lang="tr-TR" dirty="0" err="1"/>
              <a:t>oneline</a:t>
            </a:r>
            <a:r>
              <a:rPr lang="tr-TR" dirty="0"/>
              <a:t> --</a:t>
            </a:r>
            <a:r>
              <a:rPr lang="tr-TR" dirty="0" err="1"/>
              <a:t>decorate</a:t>
            </a:r>
            <a:r>
              <a:rPr lang="tr-TR" dirty="0"/>
              <a:t> --</a:t>
            </a:r>
            <a:r>
              <a:rPr lang="tr-TR" dirty="0" err="1"/>
              <a:t>graph</a:t>
            </a:r>
            <a:r>
              <a:rPr lang="tr-TR" dirty="0"/>
              <a:t> komutunu </a:t>
            </a:r>
            <a:r>
              <a:rPr lang="tr-TR" dirty="0" err="1"/>
              <a:t>graph</a:t>
            </a:r>
            <a:r>
              <a:rPr lang="tr-TR" dirty="0"/>
              <a:t> adından </a:t>
            </a:r>
            <a:r>
              <a:rPr lang="tr-TR" dirty="0" err="1"/>
              <a:t>alias</a:t>
            </a:r>
            <a:r>
              <a:rPr lang="tr-TR" dirty="0"/>
              <a:t> kullanarak </a:t>
            </a:r>
            <a:r>
              <a:rPr lang="tr-TR" dirty="0" smtClean="0"/>
              <a:t>kısaltalım.</a:t>
            </a:r>
          </a:p>
          <a:p>
            <a:endParaRPr lang="tr-TR" dirty="0"/>
          </a:p>
        </p:txBody>
      </p:sp>
      <p:pic>
        <p:nvPicPr>
          <p:cNvPr id="4" name="Resim 3"/>
          <p:cNvPicPr>
            <a:picLocks noChangeAspect="1"/>
          </p:cNvPicPr>
          <p:nvPr/>
        </p:nvPicPr>
        <p:blipFill>
          <a:blip r:embed="rId2"/>
          <a:stretch>
            <a:fillRect/>
          </a:stretch>
        </p:blipFill>
        <p:spPr>
          <a:xfrm>
            <a:off x="1628848" y="1671782"/>
            <a:ext cx="8496206" cy="4779116"/>
          </a:xfrm>
          <a:prstGeom prst="rect">
            <a:avLst/>
          </a:prstGeom>
        </p:spPr>
      </p:pic>
    </p:spTree>
    <p:extLst>
      <p:ext uri="{BB962C8B-B14F-4D97-AF65-F5344CB8AC3E}">
        <p14:creationId xmlns:p14="http://schemas.microsoft.com/office/powerpoint/2010/main" val="1602774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lnSpcReduction="10000"/>
          </a:bodyPr>
          <a:lstStyle/>
          <a:p>
            <a:r>
              <a:rPr lang="tr-TR" dirty="0" smtClean="0"/>
              <a:t>19.adım</a:t>
            </a:r>
            <a:r>
              <a:rPr lang="tr-TR" dirty="0"/>
              <a:t>: </a:t>
            </a:r>
            <a:r>
              <a:rPr lang="tr-TR" dirty="0" err="1"/>
              <a:t>Rebesa</a:t>
            </a:r>
            <a:r>
              <a:rPr lang="tr-TR" dirty="0"/>
              <a:t> ile </a:t>
            </a:r>
            <a:r>
              <a:rPr lang="tr-TR" dirty="0" err="1"/>
              <a:t>merge</a:t>
            </a:r>
            <a:r>
              <a:rPr lang="tr-TR" dirty="0"/>
              <a:t> arasındaki fark nedir ? </a:t>
            </a:r>
            <a:endParaRPr lang="tr-TR" dirty="0" smtClean="0"/>
          </a:p>
          <a:p>
            <a:r>
              <a:rPr lang="tr-TR" dirty="0" err="1" smtClean="0"/>
              <a:t>Merge</a:t>
            </a:r>
            <a:r>
              <a:rPr lang="tr-TR" dirty="0" smtClean="0"/>
              <a:t> işlemi, farklı dallardaki değişikliklerin birleştirilmesi için kullanılır. Bu işlem, hedefteki dala diğer dalda olan değişikliklerini uygular ve bir </a:t>
            </a:r>
            <a:r>
              <a:rPr lang="tr-TR" dirty="0" err="1" smtClean="0"/>
              <a:t>merge</a:t>
            </a:r>
            <a:r>
              <a:rPr lang="tr-TR" dirty="0" smtClean="0"/>
              <a:t> </a:t>
            </a:r>
            <a:r>
              <a:rPr lang="tr-TR" dirty="0" err="1" smtClean="0"/>
              <a:t>commit</a:t>
            </a:r>
            <a:r>
              <a:rPr lang="tr-TR" dirty="0" smtClean="0"/>
              <a:t> oluşturur.</a:t>
            </a:r>
          </a:p>
          <a:p>
            <a:r>
              <a:rPr lang="tr-TR" dirty="0" err="1"/>
              <a:t>Merge</a:t>
            </a:r>
            <a:r>
              <a:rPr lang="tr-TR" dirty="0"/>
              <a:t> işlemi, dalların geçmişini korur ve her bir dalın birleşimini belirgin bir şekilde </a:t>
            </a:r>
            <a:r>
              <a:rPr lang="tr-TR" dirty="0" err="1" smtClean="0"/>
              <a:t>gös</a:t>
            </a:r>
            <a:endParaRPr lang="tr-TR" dirty="0" smtClean="0"/>
          </a:p>
          <a:p>
            <a:r>
              <a:rPr lang="tr-TR" dirty="0" err="1"/>
              <a:t>Rebase</a:t>
            </a:r>
            <a:r>
              <a:rPr lang="tr-TR" dirty="0"/>
              <a:t> </a:t>
            </a:r>
            <a:r>
              <a:rPr lang="tr-TR" dirty="0" smtClean="0"/>
              <a:t>işlemi ise, </a:t>
            </a:r>
            <a:r>
              <a:rPr lang="tr-TR" dirty="0"/>
              <a:t>mevcut </a:t>
            </a:r>
            <a:r>
              <a:rPr lang="tr-TR" dirty="0" smtClean="0"/>
              <a:t>dalımızı </a:t>
            </a:r>
            <a:r>
              <a:rPr lang="tr-TR" dirty="0"/>
              <a:t>hedef dala doğrudan uygulamadan önce mevcut dala başka bir dala göre yeniden temel </a:t>
            </a:r>
            <a:r>
              <a:rPr lang="tr-TR" dirty="0" smtClean="0"/>
              <a:t>almamızı sağlar.</a:t>
            </a:r>
          </a:p>
          <a:p>
            <a:r>
              <a:rPr lang="tr-TR" dirty="0"/>
              <a:t>Bu işlem, tarih sırasına göre değişiklikleri düzenler ve dalların daha </a:t>
            </a:r>
            <a:r>
              <a:rPr lang="tr-TR" dirty="0" smtClean="0"/>
              <a:t>doğrusal </a:t>
            </a:r>
            <a:r>
              <a:rPr lang="tr-TR" dirty="0"/>
              <a:t>bir tarihçe oluşturmasını sağlar</a:t>
            </a:r>
            <a:r>
              <a:rPr lang="tr-TR" dirty="0" smtClean="0"/>
              <a:t>.</a:t>
            </a:r>
          </a:p>
          <a:p>
            <a:r>
              <a:rPr lang="tr-TR" dirty="0" err="1"/>
              <a:t>Rebase</a:t>
            </a:r>
            <a:r>
              <a:rPr lang="tr-TR" dirty="0"/>
              <a:t> işlemi, daha temiz ve düzenli bir git tarihçesi sağlar, ancak geçmiş değişiklikler üzerinde yeniden işlem yapılması nedeniyle dikkatli kullanılmalıdır</a:t>
            </a:r>
            <a:r>
              <a:rPr lang="tr-TR" dirty="0" smtClean="0"/>
              <a:t>.</a:t>
            </a:r>
          </a:p>
        </p:txBody>
      </p:sp>
    </p:spTree>
    <p:extLst>
      <p:ext uri="{BB962C8B-B14F-4D97-AF65-F5344CB8AC3E}">
        <p14:creationId xmlns:p14="http://schemas.microsoft.com/office/powerpoint/2010/main" val="2256489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85000" lnSpcReduction="10000"/>
          </a:bodyPr>
          <a:lstStyle/>
          <a:p>
            <a:r>
              <a:rPr lang="tr-TR" dirty="0"/>
              <a:t>2</a:t>
            </a:r>
            <a:r>
              <a:rPr lang="tr-TR" dirty="0" smtClean="0"/>
              <a:t>0.adım</a:t>
            </a:r>
            <a:r>
              <a:rPr lang="tr-TR" dirty="0"/>
              <a:t>: Git </a:t>
            </a:r>
            <a:r>
              <a:rPr lang="tr-TR" dirty="0" err="1"/>
              <a:t>Conflict</a:t>
            </a:r>
            <a:r>
              <a:rPr lang="tr-TR" dirty="0"/>
              <a:t> nedir ? Bir </a:t>
            </a:r>
            <a:r>
              <a:rPr lang="tr-TR" dirty="0" err="1"/>
              <a:t>conflict</a:t>
            </a:r>
            <a:r>
              <a:rPr lang="tr-TR" dirty="0"/>
              <a:t> yediğimizde ne yapmamız gerekiyor </a:t>
            </a:r>
            <a:r>
              <a:rPr lang="tr-TR" dirty="0" smtClean="0"/>
              <a:t>?</a:t>
            </a:r>
            <a:endParaRPr lang="tr-TR" dirty="0" smtClean="0"/>
          </a:p>
          <a:p>
            <a:r>
              <a:rPr lang="tr-TR" dirty="0"/>
              <a:t>Git </a:t>
            </a:r>
            <a:r>
              <a:rPr lang="tr-TR" dirty="0" err="1"/>
              <a:t>conflict</a:t>
            </a:r>
            <a:r>
              <a:rPr lang="tr-TR" dirty="0"/>
              <a:t>, genellikle farklı kullanıcılar veya farklı dallardaki değişikliklerin aynı dosyaları etkilemesi durumunda ortaya çıkan bir durumdur. Örneğin, aynı dosyanın aynı satırında farklı değişiklikler yapıldığında veya bir kullanıcı bir dosyanın belirli bir kısmını değiştirirken başka bir kullanıcı aynı dosyanın aynı kısmını değiştirdiğinde bir çakışma oluşabilir</a:t>
            </a:r>
            <a:r>
              <a:rPr lang="tr-TR" dirty="0" smtClean="0"/>
              <a:t>.</a:t>
            </a:r>
          </a:p>
          <a:p>
            <a:r>
              <a:rPr lang="tr-TR" dirty="0" err="1"/>
              <a:t>Conflict</a:t>
            </a:r>
            <a:r>
              <a:rPr lang="tr-TR" dirty="0"/>
              <a:t> olduktan sonra </a:t>
            </a:r>
            <a:r>
              <a:rPr lang="tr-TR" dirty="0" smtClean="0"/>
              <a:t>yapılacaklar: </a:t>
            </a:r>
            <a:r>
              <a:rPr lang="tr-TR" dirty="0" err="1" smtClean="0"/>
              <a:t>Conflict</a:t>
            </a:r>
            <a:r>
              <a:rPr lang="tr-TR" dirty="0" smtClean="0"/>
              <a:t> </a:t>
            </a:r>
            <a:r>
              <a:rPr lang="tr-TR" dirty="0"/>
              <a:t>yedikten sonra </a:t>
            </a:r>
            <a:r>
              <a:rPr lang="tr-TR" dirty="0" err="1"/>
              <a:t>reset</a:t>
            </a:r>
            <a:r>
              <a:rPr lang="tr-TR" dirty="0"/>
              <a:t> atarız. </a:t>
            </a:r>
            <a:endParaRPr lang="tr-TR" dirty="0"/>
          </a:p>
          <a:p>
            <a:r>
              <a:rPr lang="tr-TR" dirty="0"/>
              <a:t>-git </a:t>
            </a:r>
            <a:r>
              <a:rPr lang="tr-TR" dirty="0" err="1"/>
              <a:t>reset</a:t>
            </a:r>
            <a:r>
              <a:rPr lang="tr-TR" dirty="0"/>
              <a:t> HEAD~1 =&gt; Burada yazdığımız sayılar </a:t>
            </a:r>
            <a:r>
              <a:rPr lang="tr-TR" dirty="0" err="1"/>
              <a:t>commit</a:t>
            </a:r>
            <a:r>
              <a:rPr lang="tr-TR" dirty="0"/>
              <a:t> göndermeden önceki o hale gitmemizi sağlar. 1 yazarsak 1 öncekine gider. </a:t>
            </a:r>
            <a:endParaRPr lang="tr-TR" dirty="0"/>
          </a:p>
          <a:p>
            <a:r>
              <a:rPr lang="tr-TR" dirty="0"/>
              <a:t>-git </a:t>
            </a:r>
            <a:r>
              <a:rPr lang="tr-TR" dirty="0" err="1"/>
              <a:t>add</a:t>
            </a:r>
            <a:r>
              <a:rPr lang="tr-TR" dirty="0"/>
              <a:t> .</a:t>
            </a:r>
            <a:endParaRPr lang="tr-TR" dirty="0"/>
          </a:p>
          <a:p>
            <a:r>
              <a:rPr lang="tr-TR" dirty="0"/>
              <a:t>git </a:t>
            </a:r>
            <a:r>
              <a:rPr lang="tr-TR" dirty="0" err="1"/>
              <a:t>commit</a:t>
            </a:r>
            <a:r>
              <a:rPr lang="tr-TR" dirty="0"/>
              <a:t> -m "</a:t>
            </a:r>
            <a:r>
              <a:rPr lang="tr-TR" dirty="0" err="1"/>
              <a:t>conflict</a:t>
            </a:r>
            <a:r>
              <a:rPr lang="tr-TR" dirty="0"/>
              <a:t> </a:t>
            </a:r>
            <a:r>
              <a:rPr lang="tr-TR" dirty="0" err="1"/>
              <a:t>sonras</a:t>
            </a:r>
            <a:r>
              <a:rPr lang="tr-TR" dirty="0"/>
              <a:t>"</a:t>
            </a:r>
            <a:endParaRPr lang="tr-TR" dirty="0"/>
          </a:p>
          <a:p>
            <a:r>
              <a:rPr lang="tr-TR" dirty="0"/>
              <a:t>git </a:t>
            </a:r>
            <a:r>
              <a:rPr lang="tr-TR" dirty="0" err="1"/>
              <a:t>push</a:t>
            </a:r>
            <a:r>
              <a:rPr lang="tr-TR" dirty="0"/>
              <a:t> --</a:t>
            </a:r>
            <a:r>
              <a:rPr lang="tr-TR" dirty="0" err="1"/>
              <a:t>force</a:t>
            </a:r>
            <a:r>
              <a:rPr lang="tr-TR" dirty="0"/>
              <a:t> =&gt; Karşı tarafa </a:t>
            </a:r>
            <a:r>
              <a:rPr lang="tr-TR" dirty="0" err="1"/>
              <a:t>pushlayacağız</a:t>
            </a:r>
            <a:r>
              <a:rPr lang="tr-TR" dirty="0" smtClean="0"/>
              <a:t>.</a:t>
            </a:r>
            <a:r>
              <a:rPr lang="tr-TR" dirty="0"/>
              <a:t/>
            </a:r>
            <a:br>
              <a:rPr lang="tr-TR" dirty="0"/>
            </a:br>
            <a:endParaRPr lang="tr-TR" dirty="0" smtClean="0"/>
          </a:p>
        </p:txBody>
      </p:sp>
    </p:spTree>
    <p:extLst>
      <p:ext uri="{BB962C8B-B14F-4D97-AF65-F5344CB8AC3E}">
        <p14:creationId xmlns:p14="http://schemas.microsoft.com/office/powerpoint/2010/main" val="34632198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62500" lnSpcReduction="20000"/>
          </a:bodyPr>
          <a:lstStyle/>
          <a:p>
            <a:r>
              <a:rPr lang="tr-TR" dirty="0" smtClean="0"/>
              <a:t>21.adım</a:t>
            </a:r>
            <a:r>
              <a:rPr lang="tr-TR" dirty="0"/>
              <a:t>: git </a:t>
            </a:r>
            <a:r>
              <a:rPr lang="tr-TR" dirty="0" err="1"/>
              <a:t>ignore</a:t>
            </a:r>
            <a:r>
              <a:rPr lang="tr-TR" dirty="0"/>
              <a:t> nedir </a:t>
            </a:r>
            <a:r>
              <a:rPr lang="tr-TR" dirty="0" smtClean="0"/>
              <a:t>?</a:t>
            </a:r>
          </a:p>
          <a:p>
            <a:r>
              <a:rPr lang="tr-TR" dirty="0" smtClean="0"/>
              <a:t>Git </a:t>
            </a:r>
            <a:r>
              <a:rPr lang="tr-TR" dirty="0"/>
              <a:t>projemizde git tarafından takip edilmesini istemediğimiz dosyalar varsa bu dosyaların ismini git </a:t>
            </a:r>
            <a:r>
              <a:rPr lang="tr-TR" dirty="0" err="1"/>
              <a:t>ignore</a:t>
            </a:r>
            <a:r>
              <a:rPr lang="tr-TR" dirty="0"/>
              <a:t> adında bir dosyaya yazıyoruz. Daha sonra bu dosyalar git tarafından görmezden geliniyor. Örneğin açık kaynak kodlu bir proje yazıyoruz ve </a:t>
            </a:r>
            <a:r>
              <a:rPr lang="tr-TR" dirty="0" err="1"/>
              <a:t>github'da</a:t>
            </a:r>
            <a:r>
              <a:rPr lang="tr-TR" dirty="0"/>
              <a:t> paylaşıyoruz. Ama </a:t>
            </a:r>
            <a:r>
              <a:rPr lang="tr-TR" dirty="0" err="1"/>
              <a:t>veritabanı</a:t>
            </a:r>
            <a:r>
              <a:rPr lang="tr-TR" dirty="0"/>
              <a:t> dosyasının </a:t>
            </a:r>
            <a:r>
              <a:rPr lang="tr-TR" dirty="0" err="1"/>
              <a:t>github'a</a:t>
            </a:r>
            <a:r>
              <a:rPr lang="tr-TR" dirty="0"/>
              <a:t> gönderilmesini istemiyoruz. İstemediğimiz dosyaları git </a:t>
            </a:r>
            <a:r>
              <a:rPr lang="tr-TR" dirty="0" err="1"/>
              <a:t>ignore</a:t>
            </a:r>
            <a:r>
              <a:rPr lang="tr-TR" dirty="0"/>
              <a:t> dosyasına yazarak git tarafından takip edilmesini engelleyebiliriz.</a:t>
            </a:r>
          </a:p>
          <a:p>
            <a:r>
              <a:rPr lang="tr-TR" dirty="0"/>
              <a:t>veritabani.txt adında bir dosya </a:t>
            </a:r>
            <a:r>
              <a:rPr lang="tr-TR" dirty="0" smtClean="0"/>
              <a:t>oluşturalım.</a:t>
            </a:r>
            <a:endParaRPr lang="tr-TR" dirty="0"/>
          </a:p>
          <a:p>
            <a:r>
              <a:rPr lang="tr-TR" dirty="0"/>
              <a:t>git </a:t>
            </a:r>
            <a:r>
              <a:rPr lang="tr-TR" dirty="0" err="1"/>
              <a:t>status</a:t>
            </a:r>
            <a:r>
              <a:rPr lang="tr-TR" dirty="0"/>
              <a:t> ile baktık ve dosyayı bize gösterdi. Git </a:t>
            </a:r>
            <a:r>
              <a:rPr lang="tr-TR" dirty="0" err="1"/>
              <a:t>ignore</a:t>
            </a:r>
            <a:r>
              <a:rPr lang="tr-TR" dirty="0"/>
              <a:t> adında bir dosya oluşturacağız ancak isminin başında mutlaka . olması gerekiyor. Başına . koyacağımız için dosya gizli dosya olacak. O yüzden bu dosyayı terminal komutlarıyla oluşturacağız</a:t>
            </a:r>
            <a:r>
              <a:rPr lang="tr-TR" dirty="0" smtClean="0"/>
              <a:t>.</a:t>
            </a:r>
            <a:r>
              <a:rPr lang="tr-TR" dirty="0"/>
              <a:t/>
            </a:r>
            <a:br>
              <a:rPr lang="tr-TR" dirty="0"/>
            </a:br>
            <a:r>
              <a:rPr lang="tr-TR" dirty="0" err="1"/>
              <a:t>cat</a:t>
            </a:r>
            <a:r>
              <a:rPr lang="tr-TR" dirty="0"/>
              <a:t> &gt;&gt; .</a:t>
            </a:r>
            <a:r>
              <a:rPr lang="tr-TR" dirty="0" err="1"/>
              <a:t>gitignore</a:t>
            </a:r>
            <a:r>
              <a:rPr lang="tr-TR" dirty="0"/>
              <a:t> =&gt; Bu komutu çalıştırdığımızda dosyamız oluşacak. Hemen ardından içine bir şey yazmamızı bekleyecek.</a:t>
            </a:r>
          </a:p>
          <a:p>
            <a:r>
              <a:rPr lang="tr-TR" dirty="0"/>
              <a:t>veritabani.txt yazıyoruz ve </a:t>
            </a:r>
            <a:r>
              <a:rPr lang="tr-TR" dirty="0" err="1"/>
              <a:t>ctrl</a:t>
            </a:r>
            <a:r>
              <a:rPr lang="tr-TR" dirty="0"/>
              <a:t> c yaparak dosyayı kapatıyoruz.</a:t>
            </a:r>
          </a:p>
          <a:p>
            <a:r>
              <a:rPr lang="tr-TR" dirty="0"/>
              <a:t>Emin olmak için </a:t>
            </a:r>
            <a:r>
              <a:rPr lang="tr-TR" dirty="0" err="1"/>
              <a:t>cat</a:t>
            </a:r>
            <a:r>
              <a:rPr lang="tr-TR" dirty="0"/>
              <a:t> .</a:t>
            </a:r>
            <a:r>
              <a:rPr lang="tr-TR" dirty="0" err="1"/>
              <a:t>gitignore</a:t>
            </a:r>
            <a:r>
              <a:rPr lang="tr-TR" dirty="0"/>
              <a:t> yazıyoruz.</a:t>
            </a:r>
          </a:p>
          <a:p>
            <a:r>
              <a:rPr lang="tr-TR" dirty="0" err="1"/>
              <a:t>cat</a:t>
            </a:r>
            <a:r>
              <a:rPr lang="tr-TR" dirty="0"/>
              <a:t> .</a:t>
            </a:r>
            <a:r>
              <a:rPr lang="tr-TR" dirty="0" err="1"/>
              <a:t>gitignore</a:t>
            </a:r>
            <a:r>
              <a:rPr lang="tr-TR" dirty="0"/>
              <a:t> =&gt; </a:t>
            </a:r>
            <a:r>
              <a:rPr lang="tr-TR" dirty="0" err="1"/>
              <a:t>gitignore</a:t>
            </a:r>
            <a:r>
              <a:rPr lang="tr-TR" dirty="0"/>
              <a:t> dosyasının içindeki şeyleri listeler.</a:t>
            </a:r>
          </a:p>
          <a:p>
            <a:r>
              <a:rPr lang="tr-TR" dirty="0"/>
              <a:t>Şimdi git </a:t>
            </a:r>
            <a:r>
              <a:rPr lang="tr-TR" dirty="0" err="1"/>
              <a:t>status</a:t>
            </a:r>
            <a:r>
              <a:rPr lang="tr-TR" dirty="0"/>
              <a:t> yaptığımızda </a:t>
            </a:r>
            <a:r>
              <a:rPr lang="tr-TR" dirty="0" err="1"/>
              <a:t>gitignore</a:t>
            </a:r>
            <a:r>
              <a:rPr lang="tr-TR" dirty="0"/>
              <a:t> dosyası gözüküyor ancak </a:t>
            </a:r>
            <a:r>
              <a:rPr lang="tr-TR" dirty="0" err="1"/>
              <a:t>veritabani</a:t>
            </a:r>
            <a:r>
              <a:rPr lang="tr-TR" dirty="0"/>
              <a:t> dosyası gözükmüyor. Artık git bu </a:t>
            </a:r>
            <a:r>
              <a:rPr lang="tr-TR" dirty="0" err="1"/>
              <a:t>veritabanı</a:t>
            </a:r>
            <a:r>
              <a:rPr lang="tr-TR" dirty="0"/>
              <a:t> dosyasını takip etmeyecektir</a:t>
            </a:r>
            <a:r>
              <a:rPr lang="tr-TR" dirty="0" smtClean="0"/>
              <a:t>.</a:t>
            </a:r>
            <a:r>
              <a:rPr lang="tr-TR" dirty="0"/>
              <a:t/>
            </a:r>
            <a:br>
              <a:rPr lang="tr-TR" dirty="0"/>
            </a:br>
            <a:r>
              <a:rPr lang="tr-TR" dirty="0" smtClean="0"/>
              <a:t>Takip </a:t>
            </a:r>
            <a:r>
              <a:rPr lang="tr-TR" dirty="0"/>
              <a:t>edilmesini istemediğimiz dosyaları adlarını git </a:t>
            </a:r>
            <a:r>
              <a:rPr lang="tr-TR" dirty="0" err="1"/>
              <a:t>ignore</a:t>
            </a:r>
            <a:r>
              <a:rPr lang="tr-TR" dirty="0"/>
              <a:t> dosyasına kaydetmeden </a:t>
            </a:r>
            <a:r>
              <a:rPr lang="tr-TR" dirty="0" err="1"/>
              <a:t>add</a:t>
            </a:r>
            <a:r>
              <a:rPr lang="tr-TR" dirty="0"/>
              <a:t> veya </a:t>
            </a:r>
            <a:r>
              <a:rPr lang="tr-TR" dirty="0" err="1"/>
              <a:t>commit</a:t>
            </a:r>
            <a:r>
              <a:rPr lang="tr-TR" dirty="0"/>
              <a:t> işlemi yapmamalıyız. Daha sonradan git </a:t>
            </a:r>
            <a:r>
              <a:rPr lang="tr-TR" dirty="0" err="1"/>
              <a:t>ignore</a:t>
            </a:r>
            <a:r>
              <a:rPr lang="tr-TR" dirty="0"/>
              <a:t> dosyasına eklersek hiçbir etkisi olmayacaktır</a:t>
            </a:r>
            <a:r>
              <a:rPr lang="tr-TR" dirty="0" smtClean="0"/>
              <a:t>.</a:t>
            </a:r>
            <a:r>
              <a:rPr lang="tr-TR" dirty="0"/>
              <a:t/>
            </a:r>
            <a:br>
              <a:rPr lang="tr-TR" dirty="0"/>
            </a:br>
            <a:r>
              <a:rPr lang="tr-TR" dirty="0"/>
              <a:t> </a:t>
            </a:r>
          </a:p>
        </p:txBody>
      </p:sp>
    </p:spTree>
    <p:extLst>
      <p:ext uri="{BB962C8B-B14F-4D97-AF65-F5344CB8AC3E}">
        <p14:creationId xmlns:p14="http://schemas.microsoft.com/office/powerpoint/2010/main" val="619698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çerik Yer Tutucusu 1"/>
          <p:cNvPicPr>
            <a:picLocks noGrp="1" noChangeAspect="1"/>
          </p:cNvPicPr>
          <p:nvPr>
            <p:ph idx="1"/>
          </p:nvPr>
        </p:nvPicPr>
        <p:blipFill>
          <a:blip r:embed="rId2"/>
          <a:stretch>
            <a:fillRect/>
          </a:stretch>
        </p:blipFill>
        <p:spPr>
          <a:xfrm>
            <a:off x="1505480" y="628650"/>
            <a:ext cx="9177866" cy="5162550"/>
          </a:xfrm>
          <a:prstGeom prst="rect">
            <a:avLst/>
          </a:prstGeom>
        </p:spPr>
      </p:pic>
    </p:spTree>
    <p:extLst>
      <p:ext uri="{BB962C8B-B14F-4D97-AF65-F5344CB8AC3E}">
        <p14:creationId xmlns:p14="http://schemas.microsoft.com/office/powerpoint/2010/main" val="3467624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98764"/>
            <a:ext cx="9905999" cy="5292437"/>
          </a:xfrm>
        </p:spPr>
        <p:txBody>
          <a:bodyPr/>
          <a:lstStyle/>
          <a:p>
            <a:r>
              <a:rPr lang="tr-TR" dirty="0"/>
              <a:t>3.adım: port ayarları her bir uygulama için farklı portta </a:t>
            </a:r>
            <a:r>
              <a:rPr lang="tr-TR" dirty="0" err="1"/>
              <a:t>olduğununda</a:t>
            </a:r>
            <a:r>
              <a:rPr lang="tr-TR" dirty="0"/>
              <a:t> emin olalım ➔ Linux komut terminalinden derste </a:t>
            </a:r>
            <a:r>
              <a:rPr lang="tr-TR" dirty="0" err="1"/>
              <a:t>yaptımız</a:t>
            </a:r>
            <a:endParaRPr lang="tr-TR" dirty="0"/>
          </a:p>
        </p:txBody>
      </p:sp>
      <p:pic>
        <p:nvPicPr>
          <p:cNvPr id="6" name="Resim 5"/>
          <p:cNvPicPr>
            <a:picLocks noChangeAspect="1"/>
          </p:cNvPicPr>
          <p:nvPr/>
        </p:nvPicPr>
        <p:blipFill>
          <a:blip r:embed="rId2"/>
          <a:stretch>
            <a:fillRect/>
          </a:stretch>
        </p:blipFill>
        <p:spPr>
          <a:xfrm>
            <a:off x="2311002" y="1468582"/>
            <a:ext cx="7110090" cy="4722329"/>
          </a:xfrm>
          <a:prstGeom prst="rect">
            <a:avLst/>
          </a:prstGeom>
        </p:spPr>
      </p:pic>
    </p:spTree>
    <p:extLst>
      <p:ext uri="{BB962C8B-B14F-4D97-AF65-F5344CB8AC3E}">
        <p14:creationId xmlns:p14="http://schemas.microsoft.com/office/powerpoint/2010/main" val="6140584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22.adım</a:t>
            </a:r>
            <a:r>
              <a:rPr lang="tr-TR" dirty="0"/>
              <a:t>: git </a:t>
            </a:r>
            <a:r>
              <a:rPr lang="tr-TR" dirty="0" err="1"/>
              <a:t>tag</a:t>
            </a:r>
            <a:r>
              <a:rPr lang="tr-TR" dirty="0"/>
              <a:t> v1.1 ? Bu komu ne iş yapar ? </a:t>
            </a:r>
            <a:endParaRPr lang="tr-TR" dirty="0" smtClean="0"/>
          </a:p>
          <a:p>
            <a:r>
              <a:rPr lang="tr-TR" dirty="0"/>
              <a:t>git </a:t>
            </a:r>
            <a:r>
              <a:rPr lang="tr-TR" dirty="0" err="1"/>
              <a:t>tag</a:t>
            </a:r>
            <a:r>
              <a:rPr lang="tr-TR" dirty="0"/>
              <a:t> v1.1 komutu, Git deposuna bir versiyon etiketi eklemenin basit ve etkili bir yoludur. Kodun belirli bir sürümünü veya yayınını işaretlemek için yaygın olarak kullanılır</a:t>
            </a:r>
            <a:r>
              <a:rPr lang="tr-TR" dirty="0" smtClean="0"/>
              <a:t>.</a:t>
            </a:r>
          </a:p>
          <a:p>
            <a:r>
              <a:rPr lang="tr-TR" dirty="0"/>
              <a:t>v1.1 burada </a:t>
            </a:r>
            <a:r>
              <a:rPr lang="tr-TR" dirty="0" smtClean="0"/>
              <a:t>oluşturulan versiyonun adıdır. Bir sürüm numarasını temsil eder.</a:t>
            </a:r>
          </a:p>
          <a:p>
            <a:r>
              <a:rPr lang="tr-TR" b="1" dirty="0"/>
              <a:t>Faydaları</a:t>
            </a:r>
            <a:endParaRPr lang="tr-TR" dirty="0"/>
          </a:p>
          <a:p>
            <a:r>
              <a:rPr lang="tr-TR" b="1" dirty="0"/>
              <a:t>Sürüm Yönetimi:</a:t>
            </a:r>
            <a:r>
              <a:rPr lang="tr-TR" dirty="0"/>
              <a:t> Belirli bir noktadaki kodun sürümünü belirlemek için kullanılır.</a:t>
            </a:r>
          </a:p>
          <a:p>
            <a:r>
              <a:rPr lang="tr-TR" b="1" dirty="0"/>
              <a:t>Geçmiş İzleme:</a:t>
            </a:r>
            <a:r>
              <a:rPr lang="tr-TR" dirty="0"/>
              <a:t> Geçmişteki sürüm yayınlama ve kod durumunu takip etmeyi sağlar.</a:t>
            </a:r>
          </a:p>
          <a:p>
            <a:endParaRPr lang="tr-TR" dirty="0"/>
          </a:p>
        </p:txBody>
      </p:sp>
    </p:spTree>
    <p:extLst>
      <p:ext uri="{BB962C8B-B14F-4D97-AF65-F5344CB8AC3E}">
        <p14:creationId xmlns:p14="http://schemas.microsoft.com/office/powerpoint/2010/main" val="18796432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fr-FR" dirty="0" smtClean="0"/>
              <a:t>23.adım</a:t>
            </a:r>
            <a:r>
              <a:rPr lang="fr-FR" dirty="0"/>
              <a:t>: git </a:t>
            </a:r>
            <a:r>
              <a:rPr lang="fr-FR" dirty="0" err="1"/>
              <a:t>diff</a:t>
            </a:r>
            <a:r>
              <a:rPr lang="fr-FR" dirty="0"/>
              <a:t> 3b2f0ab 5a2b8de bu </a:t>
            </a:r>
            <a:r>
              <a:rPr lang="fr-FR" dirty="0" err="1"/>
              <a:t>komu</a:t>
            </a:r>
            <a:r>
              <a:rPr lang="fr-FR" dirty="0"/>
              <a:t> ne </a:t>
            </a:r>
            <a:r>
              <a:rPr lang="fr-FR" dirty="0" err="1"/>
              <a:t>iş</a:t>
            </a:r>
            <a:r>
              <a:rPr lang="fr-FR" dirty="0"/>
              <a:t> </a:t>
            </a:r>
            <a:r>
              <a:rPr lang="fr-FR" dirty="0" err="1"/>
              <a:t>yapar</a:t>
            </a:r>
            <a:r>
              <a:rPr lang="fr-FR" dirty="0"/>
              <a:t> ? NOT: 3b2f0ab 5a2b8de commit </a:t>
            </a:r>
            <a:r>
              <a:rPr lang="fr-FR" dirty="0" err="1" smtClean="0"/>
              <a:t>numarası</a:t>
            </a:r>
            <a:r>
              <a:rPr lang="tr-TR" dirty="0" smtClean="0"/>
              <a:t>.</a:t>
            </a:r>
          </a:p>
          <a:p>
            <a:endParaRPr lang="tr-TR" dirty="0"/>
          </a:p>
        </p:txBody>
      </p:sp>
      <p:pic>
        <p:nvPicPr>
          <p:cNvPr id="2" name="Resim 1"/>
          <p:cNvPicPr>
            <a:picLocks noChangeAspect="1"/>
          </p:cNvPicPr>
          <p:nvPr/>
        </p:nvPicPr>
        <p:blipFill>
          <a:blip r:embed="rId2"/>
          <a:stretch>
            <a:fillRect/>
          </a:stretch>
        </p:blipFill>
        <p:spPr>
          <a:xfrm>
            <a:off x="1597889" y="1590450"/>
            <a:ext cx="8781614" cy="4939658"/>
          </a:xfrm>
          <a:prstGeom prst="rect">
            <a:avLst/>
          </a:prstGeom>
        </p:spPr>
      </p:pic>
    </p:spTree>
    <p:extLst>
      <p:ext uri="{BB962C8B-B14F-4D97-AF65-F5344CB8AC3E}">
        <p14:creationId xmlns:p14="http://schemas.microsoft.com/office/powerpoint/2010/main" val="891184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1414143" y="628073"/>
            <a:ext cx="9178892" cy="5163127"/>
          </a:xfrm>
          <a:prstGeom prst="rect">
            <a:avLst/>
          </a:prstGeom>
        </p:spPr>
      </p:pic>
    </p:spTree>
    <p:extLst>
      <p:ext uri="{BB962C8B-B14F-4D97-AF65-F5344CB8AC3E}">
        <p14:creationId xmlns:p14="http://schemas.microsoft.com/office/powerpoint/2010/main" val="11881326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a:bodyPr>
          <a:lstStyle/>
          <a:p>
            <a:r>
              <a:rPr lang="tr-TR" smtClean="0"/>
              <a:t>24 </a:t>
            </a:r>
            <a:r>
              <a:rPr lang="tr-TR" dirty="0" smtClean="0"/>
              <a:t>ve 25. adım</a:t>
            </a:r>
            <a:r>
              <a:rPr lang="tr-TR" dirty="0"/>
              <a:t>: </a:t>
            </a:r>
            <a:r>
              <a:rPr lang="tr-TR" dirty="0" err="1"/>
              <a:t>DevOps</a:t>
            </a:r>
            <a:r>
              <a:rPr lang="tr-TR" dirty="0"/>
              <a:t> kültür felsefesi nedir ? </a:t>
            </a:r>
          </a:p>
          <a:p>
            <a:r>
              <a:rPr lang="tr-TR" dirty="0" err="1" smtClean="0"/>
              <a:t>DevOps</a:t>
            </a:r>
            <a:r>
              <a:rPr lang="tr-TR" dirty="0"/>
              <a:t>, yazılım geliştirme (Development) ve yazılım operasyonları (Operations) kelimelerinin birleşiminden oluşan bir kültür, felsefe ve çalışma yöntemidir. </a:t>
            </a:r>
            <a:r>
              <a:rPr lang="tr-TR" dirty="0" err="1"/>
              <a:t>DevOps'un</a:t>
            </a:r>
            <a:r>
              <a:rPr lang="tr-TR" dirty="0"/>
              <a:t> temel amacı, yazılım geliştirme süreci ile </a:t>
            </a:r>
            <a:r>
              <a:rPr lang="tr-TR" dirty="0" err="1"/>
              <a:t>operasyonel</a:t>
            </a:r>
            <a:r>
              <a:rPr lang="tr-TR" dirty="0"/>
              <a:t> süreçleri daha yakın bir şekilde birleştirmek ve bu sayede yazılımın daha hızlı, daha güvenilir ve daha sürekli bir şekilde dağıtılmasını sağlamaktır. </a:t>
            </a:r>
            <a:endParaRPr lang="tr-TR" dirty="0" smtClean="0"/>
          </a:p>
          <a:p>
            <a:r>
              <a:rPr lang="tr-TR" dirty="0" err="1" smtClean="0"/>
              <a:t>Devops’un</a:t>
            </a:r>
            <a:r>
              <a:rPr lang="tr-TR" dirty="0" smtClean="0"/>
              <a:t> avantajları:</a:t>
            </a:r>
          </a:p>
          <a:p>
            <a:r>
              <a:rPr lang="tr-TR" dirty="0" smtClean="0"/>
              <a:t>Güvenlik =&gt; </a:t>
            </a:r>
            <a:r>
              <a:rPr lang="tr-TR" b="1" dirty="0" smtClean="0"/>
              <a:t>Sürekli </a:t>
            </a:r>
            <a:r>
              <a:rPr lang="tr-TR" b="1" dirty="0"/>
              <a:t>entegrasyon</a:t>
            </a:r>
            <a:r>
              <a:rPr lang="tr-TR" dirty="0"/>
              <a:t> ve </a:t>
            </a:r>
            <a:r>
              <a:rPr lang="tr-TR" b="1" dirty="0"/>
              <a:t>sürekli teslim</a:t>
            </a:r>
            <a:r>
              <a:rPr lang="tr-TR" dirty="0"/>
              <a:t> pratikleriyle denetim, uygunluk politikaları otomasyon sürecinde her zaman dahil edilebilir.</a:t>
            </a:r>
          </a:p>
          <a:p>
            <a:r>
              <a:rPr lang="tr-TR" b="1" dirty="0" err="1" smtClean="0"/>
              <a:t>Mikroservisler</a:t>
            </a:r>
            <a:r>
              <a:rPr lang="tr-TR" b="1" dirty="0" smtClean="0"/>
              <a:t> =&gt; </a:t>
            </a:r>
            <a:r>
              <a:rPr lang="tr-TR" b="1" dirty="0" err="1" smtClean="0"/>
              <a:t>Devops</a:t>
            </a:r>
            <a:r>
              <a:rPr lang="tr-TR" b="1" dirty="0" smtClean="0"/>
              <a:t> </a:t>
            </a:r>
            <a:r>
              <a:rPr lang="tr-TR" b="1" dirty="0"/>
              <a:t>yöntemleriyle, yüksek ölçekli, karmaşık yazılım geliştirmelerini </a:t>
            </a:r>
            <a:r>
              <a:rPr lang="tr-TR" b="1" dirty="0" err="1"/>
              <a:t>mikroservisler</a:t>
            </a:r>
            <a:r>
              <a:rPr lang="tr-TR" b="1" dirty="0"/>
              <a:t> gibi modelleri kullanarak gerçekleştirebilirsiniz.</a:t>
            </a:r>
            <a:endParaRPr lang="tr-TR" dirty="0"/>
          </a:p>
        </p:txBody>
      </p:sp>
    </p:spTree>
    <p:extLst>
      <p:ext uri="{BB962C8B-B14F-4D97-AF65-F5344CB8AC3E}">
        <p14:creationId xmlns:p14="http://schemas.microsoft.com/office/powerpoint/2010/main" val="3199052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 </a:t>
            </a:r>
            <a:r>
              <a:rPr lang="tr-TR" b="1" dirty="0" smtClean="0"/>
              <a:t>Yazılımda Güvenilirlik ve sağlamlık =&gt; </a:t>
            </a:r>
            <a:r>
              <a:rPr lang="tr-TR" dirty="0" smtClean="0"/>
              <a:t>Uygulama güncellemelerinin ve altyapı değişikliklerinin kalitesinden emin olarak yazılım teslimatı gerçekleştirilebilir. Bu da, son kullanıcı deneyiminin olumlu kalmasını ve yükselmesini sağlar. Burada,  </a:t>
            </a:r>
            <a:r>
              <a:rPr lang="tr-TR" b="1" dirty="0" smtClean="0"/>
              <a:t>Sürekli entegrasyon</a:t>
            </a:r>
            <a:r>
              <a:rPr lang="tr-TR" dirty="0" smtClean="0"/>
              <a:t> ve </a:t>
            </a:r>
            <a:r>
              <a:rPr lang="tr-TR" b="1" dirty="0" smtClean="0"/>
              <a:t>sürekli teslim</a:t>
            </a:r>
            <a:r>
              <a:rPr lang="tr-TR" dirty="0" smtClean="0"/>
              <a:t> gibi pratikleri aracılığıyla her değişikliğin işlevsel ve güvenli olup olmadığını test ederiz.</a:t>
            </a:r>
          </a:p>
          <a:p>
            <a:r>
              <a:rPr lang="tr-TR" b="1" dirty="0"/>
              <a:t>Daha iyi </a:t>
            </a:r>
            <a:r>
              <a:rPr lang="tr-TR" b="1" dirty="0" smtClean="0"/>
              <a:t>kalite =&gt; </a:t>
            </a:r>
            <a:r>
              <a:rPr lang="tr-TR" dirty="0" smtClean="0"/>
              <a:t>Sorunlara </a:t>
            </a:r>
            <a:r>
              <a:rPr lang="tr-TR" dirty="0"/>
              <a:t>hızlı cevap verme, yazılımın kalitesini doğrudan artıracaktır.</a:t>
            </a:r>
          </a:p>
          <a:p>
            <a:endParaRPr lang="tr-TR" dirty="0"/>
          </a:p>
        </p:txBody>
      </p:sp>
    </p:spTree>
    <p:extLst>
      <p:ext uri="{BB962C8B-B14F-4D97-AF65-F5344CB8AC3E}">
        <p14:creationId xmlns:p14="http://schemas.microsoft.com/office/powerpoint/2010/main" val="422457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711200"/>
            <a:ext cx="9905999" cy="5772727"/>
          </a:xfrm>
        </p:spPr>
        <p:txBody>
          <a:bodyPr>
            <a:normAutofit fontScale="62500" lnSpcReduction="20000"/>
          </a:bodyPr>
          <a:lstStyle/>
          <a:p>
            <a:r>
              <a:rPr lang="tr-TR" dirty="0" smtClean="0"/>
              <a:t>26.adım</a:t>
            </a:r>
            <a:r>
              <a:rPr lang="tr-TR" dirty="0"/>
              <a:t>: </a:t>
            </a:r>
            <a:r>
              <a:rPr lang="tr-TR" dirty="0" err="1"/>
              <a:t>DevOps</a:t>
            </a:r>
            <a:r>
              <a:rPr lang="tr-TR" dirty="0"/>
              <a:t> Yöntemlerinden </a:t>
            </a:r>
            <a:r>
              <a:rPr lang="tr-TR" dirty="0" err="1"/>
              <a:t>Continous</a:t>
            </a:r>
            <a:r>
              <a:rPr lang="tr-TR" dirty="0"/>
              <a:t> /</a:t>
            </a:r>
            <a:r>
              <a:rPr lang="tr-TR" dirty="0" err="1"/>
              <a:t>Continoues</a:t>
            </a:r>
            <a:r>
              <a:rPr lang="tr-TR" dirty="0"/>
              <a:t> Delivery-Deployment süreçler hakkında </a:t>
            </a:r>
            <a:r>
              <a:rPr lang="tr-TR" dirty="0" err="1"/>
              <a:t>bildilerimizi</a:t>
            </a:r>
            <a:r>
              <a:rPr lang="tr-TR" dirty="0"/>
              <a:t> </a:t>
            </a:r>
            <a:r>
              <a:rPr lang="tr-TR" dirty="0" smtClean="0"/>
              <a:t>yazalım.</a:t>
            </a:r>
          </a:p>
          <a:p>
            <a:r>
              <a:rPr lang="tr-TR" b="1" dirty="0"/>
              <a:t>Sürekli Dağıtım (</a:t>
            </a:r>
            <a:r>
              <a:rPr lang="tr-TR" b="1" dirty="0" err="1"/>
              <a:t>Continuous</a:t>
            </a:r>
            <a:r>
              <a:rPr lang="tr-TR" b="1" dirty="0"/>
              <a:t> Delivery):</a:t>
            </a:r>
            <a:endParaRPr lang="tr-TR" dirty="0"/>
          </a:p>
          <a:p>
            <a:r>
              <a:rPr lang="tr-TR" dirty="0"/>
              <a:t>Yazılım geliştirme sürecinde kodun her zaman dağıtıma hazır olmasını sağlayan bir uygulama teslimat yöntemi.</a:t>
            </a:r>
          </a:p>
          <a:p>
            <a:r>
              <a:rPr lang="tr-TR" dirty="0"/>
              <a:t>Yazılım, sürekli olarak otomatik olarak derlenir, test edilir ve üretim ortamına dağıtılmaya hazır hale getirilir.</a:t>
            </a:r>
          </a:p>
          <a:p>
            <a:r>
              <a:rPr lang="tr-TR" dirty="0"/>
              <a:t>Hızlı teslimat, hataların erken tespiti, müşteri geri bildirimlerine hızlı yanıt gibi faydalar sağlar.</a:t>
            </a:r>
          </a:p>
          <a:p>
            <a:r>
              <a:rPr lang="tr-TR" b="1" dirty="0"/>
              <a:t>Sürekli Dağıtım (</a:t>
            </a:r>
            <a:r>
              <a:rPr lang="tr-TR" b="1" dirty="0" err="1"/>
              <a:t>Continuous</a:t>
            </a:r>
            <a:r>
              <a:rPr lang="tr-TR" b="1" dirty="0"/>
              <a:t> Deployment):</a:t>
            </a:r>
            <a:endParaRPr lang="tr-TR" dirty="0"/>
          </a:p>
          <a:p>
            <a:r>
              <a:rPr lang="tr-TR" dirty="0"/>
              <a:t>Yazılım geliştirme sürecinde her kod değişikliğinin otomatik olarak üretim ortamına anında ve otomatik olarak dağıtıldığı bir uygulama teslimat yöntemi.</a:t>
            </a:r>
          </a:p>
          <a:p>
            <a:r>
              <a:rPr lang="tr-TR" dirty="0"/>
              <a:t>Her yeni kod değişikliği otomatik olarak test edilir ve üretim ortamına otomatik olarak dağıtılır.</a:t>
            </a:r>
          </a:p>
          <a:p>
            <a:r>
              <a:rPr lang="tr-TR" dirty="0"/>
              <a:t>Hızlı kullanıma sunum, hata giderme sürelerinin en aza indirilmesi, müşteriye hızlı ulaşım gibi faydalar sağlar.</a:t>
            </a:r>
          </a:p>
          <a:p>
            <a:r>
              <a:rPr lang="tr-TR" b="1" dirty="0"/>
              <a:t>Sürekli Dağıtım ve Sürekli Dağıtımın Faydaları:</a:t>
            </a:r>
            <a:endParaRPr lang="tr-TR" dirty="0"/>
          </a:p>
          <a:p>
            <a:r>
              <a:rPr lang="tr-TR" dirty="0"/>
              <a:t>Yazılımın hızlı teslimatı</a:t>
            </a:r>
          </a:p>
          <a:p>
            <a:r>
              <a:rPr lang="tr-TR" dirty="0"/>
              <a:t>Hataların erken tespiti ve düzeltilmesi</a:t>
            </a:r>
          </a:p>
          <a:p>
            <a:r>
              <a:rPr lang="tr-TR" dirty="0"/>
              <a:t>Müşteri geri bildirimlerine hızlı yanıt</a:t>
            </a:r>
          </a:p>
          <a:p>
            <a:r>
              <a:rPr lang="tr-TR" dirty="0"/>
              <a:t>Yazılımın kalitesinin </a:t>
            </a:r>
            <a:r>
              <a:rPr lang="tr-TR" dirty="0" smtClean="0"/>
              <a:t>artırılması</a:t>
            </a:r>
            <a:endParaRPr lang="tr-TR" dirty="0"/>
          </a:p>
        </p:txBody>
      </p:sp>
    </p:spTree>
    <p:extLst>
      <p:ext uri="{BB962C8B-B14F-4D97-AF65-F5344CB8AC3E}">
        <p14:creationId xmlns:p14="http://schemas.microsoft.com/office/powerpoint/2010/main" val="422479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lnSpcReduction="10000"/>
          </a:bodyPr>
          <a:lstStyle/>
          <a:p>
            <a:r>
              <a:rPr lang="tr-TR" dirty="0" smtClean="0"/>
              <a:t>27.adım</a:t>
            </a:r>
            <a:r>
              <a:rPr lang="tr-TR" dirty="0"/>
              <a:t>: </a:t>
            </a:r>
            <a:r>
              <a:rPr lang="tr-TR" dirty="0" err="1"/>
              <a:t>DevOps</a:t>
            </a:r>
            <a:r>
              <a:rPr lang="tr-TR" dirty="0"/>
              <a:t> Yöntemlerinden git nedir ? </a:t>
            </a:r>
            <a:endParaRPr lang="tr-TR" b="1" dirty="0" smtClean="0"/>
          </a:p>
          <a:p>
            <a:r>
              <a:rPr lang="tr-TR" b="1" dirty="0" smtClean="0"/>
              <a:t>Git</a:t>
            </a:r>
            <a:r>
              <a:rPr lang="tr-TR" b="1" dirty="0"/>
              <a:t>,</a:t>
            </a:r>
            <a:r>
              <a:rPr lang="tr-TR" dirty="0"/>
              <a:t> yazılım geliştirme süreçlerinde kullanılan bir </a:t>
            </a:r>
            <a:r>
              <a:rPr lang="tr-TR" b="1" dirty="0"/>
              <a:t>versiyon kontrol sistemidir.</a:t>
            </a:r>
            <a:r>
              <a:rPr lang="tr-TR" dirty="0"/>
              <a:t> </a:t>
            </a:r>
            <a:r>
              <a:rPr lang="tr-TR" b="1" dirty="0"/>
              <a:t>Git</a:t>
            </a:r>
            <a:r>
              <a:rPr lang="tr-TR" dirty="0"/>
              <a:t> sayesinde </a:t>
            </a:r>
            <a:r>
              <a:rPr lang="tr-TR" dirty="0" smtClean="0"/>
              <a:t>yapacağımız </a:t>
            </a:r>
            <a:r>
              <a:rPr lang="tr-TR" dirty="0"/>
              <a:t>projelerin adım adım versiyonlarının kopyalarını alarak daha sonra ihtiyaç </a:t>
            </a:r>
            <a:r>
              <a:rPr lang="tr-TR" dirty="0" smtClean="0"/>
              <a:t>duyduğumuzda </a:t>
            </a:r>
            <a:r>
              <a:rPr lang="tr-TR" dirty="0"/>
              <a:t>aldığınız kopyalara yani versiyonlara kolayca </a:t>
            </a:r>
            <a:r>
              <a:rPr lang="tr-TR" dirty="0" smtClean="0"/>
              <a:t>dönebiliyoruz</a:t>
            </a:r>
            <a:r>
              <a:rPr lang="tr-TR" dirty="0"/>
              <a:t>. </a:t>
            </a:r>
            <a:r>
              <a:rPr lang="tr-TR" b="1" dirty="0" err="1" smtClean="0"/>
              <a:t>Git'e</a:t>
            </a:r>
            <a:r>
              <a:rPr lang="tr-TR" b="1" dirty="0" smtClean="0"/>
              <a:t> </a:t>
            </a:r>
            <a:r>
              <a:rPr lang="tr-TR" b="1" dirty="0"/>
              <a:t>Neden İhtiyaç Duyarız?</a:t>
            </a:r>
            <a:endParaRPr lang="tr-TR" dirty="0"/>
          </a:p>
          <a:p>
            <a:r>
              <a:rPr lang="tr-TR" b="1" dirty="0"/>
              <a:t>Git</a:t>
            </a:r>
            <a:r>
              <a:rPr lang="tr-TR" dirty="0"/>
              <a:t> kullanmaya neden ihtiyaç duyarız bunu kısa bir örnek ile açıklamak istiyorum. </a:t>
            </a:r>
            <a:r>
              <a:rPr lang="tr-TR" b="1" dirty="0"/>
              <a:t>gitProje1.cs</a:t>
            </a:r>
            <a:r>
              <a:rPr lang="tr-TR" dirty="0"/>
              <a:t> isimli bir projemiz olduğunu varsayalım bu projemizde bir değişiklik veya bir yenilik yapmak istiyoruz direkt olarak </a:t>
            </a:r>
            <a:r>
              <a:rPr lang="tr-TR" b="1" dirty="0"/>
              <a:t>gitProje1.cs</a:t>
            </a:r>
            <a:r>
              <a:rPr lang="tr-TR" dirty="0"/>
              <a:t> isimli projemizde değişiklik yapmak yerine </a:t>
            </a:r>
            <a:r>
              <a:rPr lang="tr-TR" b="1" dirty="0"/>
              <a:t>gitProje1-Kopya.cs</a:t>
            </a:r>
            <a:r>
              <a:rPr lang="tr-TR" dirty="0"/>
              <a:t> yani </a:t>
            </a:r>
            <a:r>
              <a:rPr lang="tr-TR" b="1" dirty="0"/>
              <a:t>gitProje1.cs</a:t>
            </a:r>
            <a:r>
              <a:rPr lang="tr-TR" dirty="0"/>
              <a:t>'nin kopyasında değişiklik yaptığımızı </a:t>
            </a:r>
            <a:r>
              <a:rPr lang="tr-TR" dirty="0" smtClean="0"/>
              <a:t>düşünelim </a:t>
            </a:r>
            <a:r>
              <a:rPr lang="tr-TR" dirty="0"/>
              <a:t>böyle yaptığımız zaman bir hata ile karşılaştığımızda ilk sürüm olan orijinal projenize </a:t>
            </a:r>
            <a:r>
              <a:rPr lang="tr-TR" b="1" dirty="0"/>
              <a:t>gitProje1.cs</a:t>
            </a:r>
            <a:r>
              <a:rPr lang="tr-TR" dirty="0"/>
              <a:t>'ye dönüş yapabiliriz. İşte Git tam olarak bunu kolayca yapabilmemizi sağlıyor. Böylece projemizi risklere karşı korumuş oluruz. Bu işlemleri tekrar tekrar uygulayarak proje geliştirme sürecimizi bu şekilde tamamlarız.</a:t>
            </a:r>
          </a:p>
          <a:p>
            <a:endParaRPr lang="tr-TR" dirty="0"/>
          </a:p>
        </p:txBody>
      </p:sp>
    </p:spTree>
    <p:extLst>
      <p:ext uri="{BB962C8B-B14F-4D97-AF65-F5344CB8AC3E}">
        <p14:creationId xmlns:p14="http://schemas.microsoft.com/office/powerpoint/2010/main" val="29184410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lnSpcReduction="10000"/>
          </a:bodyPr>
          <a:lstStyle/>
          <a:p>
            <a:r>
              <a:rPr lang="tr-TR" dirty="0" smtClean="0"/>
              <a:t>28.adım</a:t>
            </a:r>
            <a:r>
              <a:rPr lang="tr-TR" dirty="0"/>
              <a:t>: </a:t>
            </a:r>
            <a:r>
              <a:rPr lang="tr-TR" dirty="0" err="1"/>
              <a:t>DevOps</a:t>
            </a:r>
            <a:r>
              <a:rPr lang="tr-TR" dirty="0"/>
              <a:t> Yöntemlerinden </a:t>
            </a:r>
            <a:r>
              <a:rPr lang="tr-TR" dirty="0" err="1"/>
              <a:t>Agile</a:t>
            </a:r>
            <a:r>
              <a:rPr lang="tr-TR" dirty="0"/>
              <a:t> nedir ? </a:t>
            </a:r>
            <a:endParaRPr lang="tr-TR" dirty="0" smtClean="0"/>
          </a:p>
          <a:p>
            <a:r>
              <a:rPr lang="tr-TR" dirty="0" err="1"/>
              <a:t>Agile</a:t>
            </a:r>
            <a:r>
              <a:rPr lang="tr-TR" dirty="0"/>
              <a:t> metodolojisi, yazılım geliştirme süreçlerini yönetmek için esneklik, hız ve müşteri odaklılık gibi değerlere dayalı bir yaklaşım sunar. Bu metodoloji, proje yönetiminde geleneksel metodolojilerden ayrılarak küçük ve yönetilebilir parçalara bölünmüş </a:t>
            </a:r>
            <a:r>
              <a:rPr lang="tr-TR" dirty="0" err="1"/>
              <a:t>iterasyonlar</a:t>
            </a:r>
            <a:r>
              <a:rPr lang="tr-TR" dirty="0"/>
              <a:t> veya sprintler üzerine odaklanır. Her bir </a:t>
            </a:r>
            <a:r>
              <a:rPr lang="tr-TR" dirty="0" err="1"/>
              <a:t>iterasyon</a:t>
            </a:r>
            <a:r>
              <a:rPr lang="tr-TR" dirty="0"/>
              <a:t>, müşteri memnuniyetini artırmak ve değerli ürün veya yazılım özellikleri sağlamak için bir fırsat sunar.</a:t>
            </a:r>
          </a:p>
          <a:p>
            <a:r>
              <a:rPr lang="tr-TR" dirty="0" err="1"/>
              <a:t>Agile</a:t>
            </a:r>
            <a:r>
              <a:rPr lang="tr-TR" dirty="0"/>
              <a:t>, değişen gereksinimlere hızlı bir şekilde uyum sağlama ve müşteri geri bildirimlerine dayalı olarak esneklik gösterme konusunda öne çıkar. Bu metodoloji, işbirliği ve iletişimi teşvik ederken, motivasyonu artırarak sürdürülebilir bir çalışma ortamı oluşturur. Teknik mükemmeliyeti ve sürekli iyileştirmeyi destekleyen </a:t>
            </a:r>
            <a:r>
              <a:rPr lang="tr-TR" dirty="0" err="1"/>
              <a:t>Agile</a:t>
            </a:r>
            <a:r>
              <a:rPr lang="tr-TR" dirty="0"/>
              <a:t>, </a:t>
            </a:r>
            <a:r>
              <a:rPr lang="tr-TR" dirty="0" err="1"/>
              <a:t>Scrum</a:t>
            </a:r>
            <a:r>
              <a:rPr lang="tr-TR" dirty="0"/>
              <a:t>, </a:t>
            </a:r>
            <a:r>
              <a:rPr lang="tr-TR" dirty="0" err="1"/>
              <a:t>Kanban</a:t>
            </a:r>
            <a:r>
              <a:rPr lang="tr-TR" dirty="0"/>
              <a:t> ve Extreme Programming (XP) gibi çeşitli uygulamalara sahiptir. Bu yaklaşım, yazılım endüstrisinde müşteri değeri odaklı ve sonuç odaklı bir yaklaşım sunarak, geliştirme süreçlerini daha etkili ve verimli hale getirir.</a:t>
            </a:r>
          </a:p>
          <a:p>
            <a:endParaRPr lang="tr-TR" dirty="0"/>
          </a:p>
        </p:txBody>
      </p:sp>
    </p:spTree>
    <p:extLst>
      <p:ext uri="{BB962C8B-B14F-4D97-AF65-F5344CB8AC3E}">
        <p14:creationId xmlns:p14="http://schemas.microsoft.com/office/powerpoint/2010/main" val="1939472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77500" lnSpcReduction="20000"/>
          </a:bodyPr>
          <a:lstStyle/>
          <a:p>
            <a:r>
              <a:rPr lang="tr-TR" dirty="0" smtClean="0"/>
              <a:t>29.adım</a:t>
            </a:r>
            <a:r>
              <a:rPr lang="tr-TR" dirty="0"/>
              <a:t>: </a:t>
            </a:r>
            <a:r>
              <a:rPr lang="tr-TR" dirty="0" err="1"/>
              <a:t>DevOps</a:t>
            </a:r>
            <a:r>
              <a:rPr lang="tr-TR" dirty="0"/>
              <a:t> </a:t>
            </a:r>
            <a:r>
              <a:rPr lang="tr-TR" dirty="0" err="1"/>
              <a:t>Continues</a:t>
            </a:r>
            <a:r>
              <a:rPr lang="tr-TR" dirty="0"/>
              <a:t> </a:t>
            </a:r>
            <a:r>
              <a:rPr lang="tr-TR" dirty="0" err="1"/>
              <a:t>monitoring</a:t>
            </a:r>
            <a:r>
              <a:rPr lang="tr-TR" dirty="0"/>
              <a:t> nedir ? </a:t>
            </a:r>
            <a:endParaRPr lang="tr-TR" dirty="0" smtClean="0"/>
          </a:p>
          <a:p>
            <a:r>
              <a:rPr lang="tr-TR" i="1" dirty="0" err="1"/>
              <a:t>Continuous</a:t>
            </a:r>
            <a:r>
              <a:rPr lang="tr-TR" i="1" dirty="0"/>
              <a:t> </a:t>
            </a:r>
            <a:r>
              <a:rPr lang="tr-TR" i="1" dirty="0" err="1"/>
              <a:t>Monitoring</a:t>
            </a:r>
            <a:r>
              <a:rPr lang="tr-TR" i="1" dirty="0"/>
              <a:t> (Sürekli İzleme), </a:t>
            </a:r>
            <a:r>
              <a:rPr lang="tr-TR" i="1" dirty="0" err="1"/>
              <a:t>DevOps</a:t>
            </a:r>
            <a:r>
              <a:rPr lang="tr-TR" i="1" dirty="0"/>
              <a:t> sürecinin önemli bir bileşeni olarak yazılım uygulamalarının ve sistemlerin sürekli performansını, güvenliğini ve durumunu izleme ve değerlendirme sürecidir. Bu süreç, uygulamaların, sunucuların, ağların ve diğer altyapı bileşenlerinin sağlığını, performansını ve güvenliğini izleyerek, </a:t>
            </a:r>
            <a:r>
              <a:rPr lang="tr-TR" i="1" dirty="0" err="1"/>
              <a:t>operasyonel</a:t>
            </a:r>
            <a:r>
              <a:rPr lang="tr-TR" i="1" dirty="0"/>
              <a:t> verimliliği artırmak, hata ayıklama sürelerini azaltmak, sorunları önceden tespit etmek ve çözmek, kullanılabilirlik ve performansı artırmak ve güvenliği sağlamak amacıyla tasarlanmıştır.</a:t>
            </a:r>
            <a:endParaRPr lang="tr-TR" dirty="0"/>
          </a:p>
          <a:p>
            <a:r>
              <a:rPr lang="tr-TR" i="1" dirty="0"/>
              <a:t>Sürekli İzleme süreci, temel unsurları olan metrikler ve göstergeler, olay ve </a:t>
            </a:r>
            <a:r>
              <a:rPr lang="tr-TR" i="1" dirty="0" err="1"/>
              <a:t>log</a:t>
            </a:r>
            <a:r>
              <a:rPr lang="tr-TR" i="1" dirty="0"/>
              <a:t> izleme, alarm ve bildirimler, otomasyon ve yapay zeka/makine öğrenimi teknolojileriyle desteklenir. Bu unsurlar, uygulamaların ve sistemlerin sağlığını ve performansını anlamak, hataları tanımlamak ve çözmek, </a:t>
            </a:r>
            <a:r>
              <a:rPr lang="tr-TR" i="1" dirty="0" err="1"/>
              <a:t>operasyonel</a:t>
            </a:r>
            <a:r>
              <a:rPr lang="tr-TR" i="1" dirty="0"/>
              <a:t> süreçleri optimize etmek ve sürekli olarak güvenli ve güvenilir bir hizmet sağlamak için kullanılır.</a:t>
            </a:r>
            <a:endParaRPr lang="tr-TR" dirty="0"/>
          </a:p>
          <a:p>
            <a:r>
              <a:rPr lang="tr-TR" i="1" dirty="0"/>
              <a:t>Sürekli İzleme süreci, yazılım uygulamalarının ve sistemlerin hızla değişen iş ihtiyaçlarına uyum sağlamasını ve kalitelerini artırmasını sağlayarak, </a:t>
            </a:r>
            <a:r>
              <a:rPr lang="tr-TR" i="1" dirty="0" err="1"/>
              <a:t>DevOps'un</a:t>
            </a:r>
            <a:r>
              <a:rPr lang="tr-TR" i="1" dirty="0"/>
              <a:t> temel prensiplerinden biri olan sürekli iyileştirmeyi teşvik eder. Bu sürekli geri besleme döngüsü, yazılım uygulamalarının ve sistemlerin performansını ve güvenliğini artırırken, </a:t>
            </a:r>
            <a:r>
              <a:rPr lang="tr-TR" i="1" dirty="0" err="1"/>
              <a:t>operasyonel</a:t>
            </a:r>
            <a:r>
              <a:rPr lang="tr-TR" i="1" dirty="0"/>
              <a:t> verimliliği maksimum seviyede tutar.</a:t>
            </a:r>
            <a:endParaRPr lang="tr-TR" dirty="0"/>
          </a:p>
          <a:p>
            <a:endParaRPr lang="tr-TR" dirty="0"/>
          </a:p>
        </p:txBody>
      </p:sp>
    </p:spTree>
    <p:extLst>
      <p:ext uri="{BB962C8B-B14F-4D97-AF65-F5344CB8AC3E}">
        <p14:creationId xmlns:p14="http://schemas.microsoft.com/office/powerpoint/2010/main" val="828362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70000" lnSpcReduction="20000"/>
          </a:bodyPr>
          <a:lstStyle/>
          <a:p>
            <a:r>
              <a:rPr lang="tr-TR" dirty="0" smtClean="0"/>
              <a:t>30.adım</a:t>
            </a:r>
            <a:r>
              <a:rPr lang="tr-TR" dirty="0"/>
              <a:t>: Aşağıdaki içeriklerin açılımları ve ne olduğunu yazalım. ? </a:t>
            </a:r>
            <a:endParaRPr lang="tr-TR" b="1" dirty="0" smtClean="0"/>
          </a:p>
          <a:p>
            <a:r>
              <a:rPr lang="tr-TR" b="1" dirty="0" smtClean="0"/>
              <a:t>XML </a:t>
            </a:r>
            <a:r>
              <a:rPr lang="tr-TR" b="1" dirty="0"/>
              <a:t>(</a:t>
            </a:r>
            <a:r>
              <a:rPr lang="tr-TR" b="1" dirty="0" err="1"/>
              <a:t>Extensible</a:t>
            </a:r>
            <a:r>
              <a:rPr lang="tr-TR" b="1" dirty="0"/>
              <a:t> </a:t>
            </a:r>
            <a:r>
              <a:rPr lang="tr-TR" b="1" dirty="0" err="1"/>
              <a:t>Markup</a:t>
            </a:r>
            <a:r>
              <a:rPr lang="tr-TR" b="1" dirty="0"/>
              <a:t> Language)</a:t>
            </a:r>
            <a:r>
              <a:rPr lang="tr-TR" dirty="0"/>
              <a:t>: Verilerin yapısal olarak tanımlanması ve taşınması için metin tabanlı bir dosya biçimi.</a:t>
            </a:r>
          </a:p>
          <a:p>
            <a:r>
              <a:rPr lang="tr-TR" b="1" dirty="0"/>
              <a:t>JSON (</a:t>
            </a:r>
            <a:r>
              <a:rPr lang="tr-TR" b="1" dirty="0" err="1"/>
              <a:t>JavaScript</a:t>
            </a:r>
            <a:r>
              <a:rPr lang="tr-TR" b="1" dirty="0"/>
              <a:t> Object </a:t>
            </a:r>
            <a:r>
              <a:rPr lang="tr-TR" b="1" dirty="0" err="1"/>
              <a:t>Notation</a:t>
            </a:r>
            <a:r>
              <a:rPr lang="tr-TR" b="1" dirty="0"/>
              <a:t>)</a:t>
            </a:r>
            <a:r>
              <a:rPr lang="tr-TR" dirty="0"/>
              <a:t>: Hafif </a:t>
            </a:r>
            <a:r>
              <a:rPr lang="tr-TR" dirty="0" smtClean="0"/>
              <a:t>ve kolayca okunabilir/yazılabilir </a:t>
            </a:r>
            <a:r>
              <a:rPr lang="tr-TR" dirty="0"/>
              <a:t>bir veri değişim formatı, özellikle web uygulamalarında yaygın olarak kullanılır.</a:t>
            </a:r>
          </a:p>
          <a:p>
            <a:r>
              <a:rPr lang="tr-TR" b="1" dirty="0"/>
              <a:t>YAML (YAML </a:t>
            </a:r>
            <a:r>
              <a:rPr lang="tr-TR" b="1" dirty="0" err="1"/>
              <a:t>Ain't</a:t>
            </a:r>
            <a:r>
              <a:rPr lang="tr-TR" b="1" dirty="0"/>
              <a:t> </a:t>
            </a:r>
            <a:r>
              <a:rPr lang="tr-TR" b="1" dirty="0" err="1"/>
              <a:t>Markup</a:t>
            </a:r>
            <a:r>
              <a:rPr lang="tr-TR" b="1" dirty="0"/>
              <a:t> Language)</a:t>
            </a:r>
            <a:r>
              <a:rPr lang="tr-TR" dirty="0"/>
              <a:t>: Okuması ve yazması kolay bir veri serileştirme formatı, yapılandırma dosyaları ve senaryo tanımlamaları için kullanılır.</a:t>
            </a:r>
          </a:p>
          <a:p>
            <a:r>
              <a:rPr lang="tr-TR" b="1" dirty="0"/>
              <a:t>HTTP (</a:t>
            </a:r>
            <a:r>
              <a:rPr lang="tr-TR" b="1" dirty="0" err="1"/>
              <a:t>Hypertext</a:t>
            </a:r>
            <a:r>
              <a:rPr lang="tr-TR" b="1" dirty="0"/>
              <a:t> Transfer Protocol)</a:t>
            </a:r>
            <a:r>
              <a:rPr lang="tr-TR" dirty="0"/>
              <a:t>: İnternet üzerinde belgelerin ve kaynakların iletilmesi için kullanılan bir iletişim protokolü, web tarayıcıları ve sunucular arasında bilgi alışverişi yapmak için kullanılır.</a:t>
            </a:r>
          </a:p>
          <a:p>
            <a:r>
              <a:rPr lang="tr-TR" b="1" dirty="0"/>
              <a:t>Server</a:t>
            </a:r>
            <a:r>
              <a:rPr lang="tr-TR" dirty="0"/>
              <a:t>: Bilgi, hizmet veya kaynakları diğer cihazlara sağlayan bir bilgisayar veya yazılım programı, istemcilere hizmet verir.</a:t>
            </a:r>
          </a:p>
          <a:p>
            <a:r>
              <a:rPr lang="tr-TR" b="1" dirty="0"/>
              <a:t>Java JDK (Java Development Kit)</a:t>
            </a:r>
            <a:r>
              <a:rPr lang="tr-TR" dirty="0"/>
              <a:t>: Java programlama dili için geliştirme ortamını sağlayan yazılım paketi, Java uygulamalarının geliştirilmesi, derlenmesi ve çalıştırılması için gerekli araçları içerir.</a:t>
            </a:r>
          </a:p>
          <a:p>
            <a:endParaRPr lang="tr-TR" dirty="0"/>
          </a:p>
        </p:txBody>
      </p:sp>
    </p:spTree>
    <p:extLst>
      <p:ext uri="{BB962C8B-B14F-4D97-AF65-F5344CB8AC3E}">
        <p14:creationId xmlns:p14="http://schemas.microsoft.com/office/powerpoint/2010/main" val="3640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12103" y="350663"/>
            <a:ext cx="9905999" cy="3541714"/>
          </a:xfrm>
        </p:spPr>
        <p:txBody>
          <a:bodyPr>
            <a:normAutofit lnSpcReduction="10000"/>
          </a:bodyPr>
          <a:lstStyle/>
          <a:p>
            <a:r>
              <a:rPr lang="tr-TR" dirty="0" smtClean="0"/>
              <a:t>4.adımda </a:t>
            </a:r>
            <a:r>
              <a:rPr lang="tr-TR" dirty="0" err="1" smtClean="0"/>
              <a:t>GitHub</a:t>
            </a:r>
            <a:r>
              <a:rPr lang="tr-TR" dirty="0" smtClean="0"/>
              <a:t> </a:t>
            </a:r>
            <a:r>
              <a:rPr lang="tr-TR" dirty="0" err="1" smtClean="0"/>
              <a:t>repository</a:t>
            </a:r>
            <a:r>
              <a:rPr lang="tr-TR" dirty="0" smtClean="0"/>
              <a:t> </a:t>
            </a:r>
            <a:r>
              <a:rPr lang="tr-TR" dirty="0" err="1" smtClean="0"/>
              <a:t>üzerindend</a:t>
            </a:r>
            <a:r>
              <a:rPr lang="tr-TR" dirty="0" smtClean="0"/>
              <a:t> </a:t>
            </a:r>
            <a:r>
              <a:rPr lang="tr-TR" dirty="0" err="1" smtClean="0"/>
              <a:t>devops_project</a:t>
            </a:r>
            <a:r>
              <a:rPr lang="tr-TR" dirty="0" smtClean="0"/>
              <a:t> adında bir </a:t>
            </a:r>
            <a:r>
              <a:rPr lang="tr-TR" dirty="0" err="1" smtClean="0"/>
              <a:t>repository</a:t>
            </a:r>
            <a:r>
              <a:rPr lang="tr-TR" dirty="0" smtClean="0"/>
              <a:t> oluşturdum ve Readme.md dosyasını ekledim.</a:t>
            </a:r>
          </a:p>
          <a:p>
            <a:r>
              <a:rPr lang="tr-TR" dirty="0" err="1"/>
              <a:t>Readme</a:t>
            </a:r>
            <a:r>
              <a:rPr lang="tr-TR" dirty="0"/>
              <a:t> dosyası, </a:t>
            </a:r>
            <a:r>
              <a:rPr lang="tr-TR" dirty="0" err="1" smtClean="0"/>
              <a:t>github’da</a:t>
            </a:r>
            <a:r>
              <a:rPr lang="tr-TR" dirty="0" smtClean="0"/>
              <a:t> </a:t>
            </a:r>
            <a:r>
              <a:rPr lang="tr-TR" dirty="0"/>
              <a:t>oluşturduğumuz projenin açıklama kısmıdır. Projeleri ziyaret eden insanların kodları okumadan projemiz hakkında fikir sahibi olmalarını sağlar</a:t>
            </a:r>
            <a:r>
              <a:rPr lang="tr-TR" dirty="0" smtClean="0"/>
              <a:t>.</a:t>
            </a:r>
          </a:p>
          <a:p>
            <a:r>
              <a:rPr lang="tr-TR" dirty="0" smtClean="0"/>
              <a:t>Daha sonra masaüstünde bir klasör </a:t>
            </a:r>
            <a:r>
              <a:rPr lang="tr-TR" dirty="0" err="1" smtClean="0"/>
              <a:t>oluşturum</a:t>
            </a:r>
            <a:r>
              <a:rPr lang="tr-TR" dirty="0" smtClean="0"/>
              <a:t> ve </a:t>
            </a:r>
            <a:r>
              <a:rPr lang="tr-TR" dirty="0" err="1" smtClean="0"/>
              <a:t>pull</a:t>
            </a:r>
            <a:r>
              <a:rPr lang="tr-TR" dirty="0" smtClean="0"/>
              <a:t> işlemini gerçekleştirdim.</a:t>
            </a:r>
          </a:p>
          <a:p>
            <a:r>
              <a:rPr lang="tr-TR" dirty="0"/>
              <a:t>$ git </a:t>
            </a:r>
            <a:r>
              <a:rPr lang="tr-TR" dirty="0" err="1"/>
              <a:t>clone</a:t>
            </a:r>
            <a:r>
              <a:rPr lang="tr-TR" dirty="0"/>
              <a:t> https://github.com/lasthit99/devops_project.git</a:t>
            </a:r>
            <a:endParaRPr lang="tr-TR" dirty="0" smtClean="0"/>
          </a:p>
        </p:txBody>
      </p:sp>
      <p:pic>
        <p:nvPicPr>
          <p:cNvPr id="5" name="Resim 4"/>
          <p:cNvPicPr>
            <a:picLocks noChangeAspect="1"/>
          </p:cNvPicPr>
          <p:nvPr/>
        </p:nvPicPr>
        <p:blipFill>
          <a:blip r:embed="rId2"/>
          <a:stretch>
            <a:fillRect/>
          </a:stretch>
        </p:blipFill>
        <p:spPr>
          <a:xfrm>
            <a:off x="1307377" y="3648363"/>
            <a:ext cx="9315450" cy="3080327"/>
          </a:xfrm>
          <a:prstGeom prst="rect">
            <a:avLst/>
          </a:prstGeom>
        </p:spPr>
      </p:pic>
    </p:spTree>
    <p:extLst>
      <p:ext uri="{BB962C8B-B14F-4D97-AF65-F5344CB8AC3E}">
        <p14:creationId xmlns:p14="http://schemas.microsoft.com/office/powerpoint/2010/main" val="2804363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a:bodyPr>
          <a:lstStyle/>
          <a:p>
            <a:r>
              <a:rPr lang="tr-TR" dirty="0" smtClean="0"/>
              <a:t>31.adım</a:t>
            </a:r>
            <a:r>
              <a:rPr lang="tr-TR" dirty="0"/>
              <a:t>: </a:t>
            </a:r>
            <a:r>
              <a:rPr lang="tr-TR" dirty="0" err="1"/>
              <a:t>Maven</a:t>
            </a:r>
            <a:r>
              <a:rPr lang="tr-TR" dirty="0"/>
              <a:t> nedir ? </a:t>
            </a:r>
            <a:r>
              <a:rPr lang="tr-TR" dirty="0" err="1"/>
              <a:t>mavende</a:t>
            </a:r>
            <a:r>
              <a:rPr lang="tr-TR" dirty="0"/>
              <a:t> ➔ </a:t>
            </a:r>
            <a:r>
              <a:rPr lang="tr-TR" dirty="0" err="1"/>
              <a:t>clean</a:t>
            </a:r>
            <a:r>
              <a:rPr lang="tr-TR" dirty="0"/>
              <a:t> </a:t>
            </a:r>
            <a:r>
              <a:rPr lang="tr-TR" dirty="0" err="1"/>
              <a:t>install</a:t>
            </a:r>
            <a:r>
              <a:rPr lang="tr-TR" dirty="0"/>
              <a:t> görevi nedir ? </a:t>
            </a:r>
            <a:endParaRPr lang="tr-TR" dirty="0" smtClean="0"/>
          </a:p>
          <a:p>
            <a:r>
              <a:rPr lang="tr-TR" b="1" dirty="0" err="1"/>
              <a:t>Maven</a:t>
            </a:r>
            <a:r>
              <a:rPr lang="tr-TR" dirty="0"/>
              <a:t>: </a:t>
            </a:r>
            <a:r>
              <a:rPr lang="tr-TR" dirty="0" err="1"/>
              <a:t>Maven</a:t>
            </a:r>
            <a:r>
              <a:rPr lang="tr-TR" dirty="0"/>
              <a:t>, Java tabanlı projelerin yönetimi için kullanılan bir proje yönetim aracı ve yapı aracıdır. Proje bağımlılıklarını yönetmek, proje yapılandırmasını tanımlamak, derleme işlemlerini gerçekleştirmek, testleri çalıştırmak ve proje dağıtımını yönetmek gibi görevleri otomatikleştirir. </a:t>
            </a:r>
            <a:r>
              <a:rPr lang="tr-TR" dirty="0" err="1"/>
              <a:t>Maven</a:t>
            </a:r>
            <a:r>
              <a:rPr lang="tr-TR" dirty="0"/>
              <a:t>, proje yapılandırması için XML tabanlı bir dosya olan "pom.xml" dosyasını kullanır.</a:t>
            </a:r>
          </a:p>
          <a:p>
            <a:r>
              <a:rPr lang="tr-TR" b="1" dirty="0" err="1"/>
              <a:t>clean</a:t>
            </a:r>
            <a:r>
              <a:rPr lang="tr-TR" b="1" dirty="0"/>
              <a:t> </a:t>
            </a:r>
            <a:r>
              <a:rPr lang="tr-TR" b="1" dirty="0" err="1"/>
              <a:t>install</a:t>
            </a:r>
            <a:r>
              <a:rPr lang="tr-TR" b="1" dirty="0"/>
              <a:t> Görevi</a:t>
            </a:r>
            <a:r>
              <a:rPr lang="tr-TR" dirty="0"/>
              <a:t>: "</a:t>
            </a:r>
            <a:r>
              <a:rPr lang="tr-TR" dirty="0" err="1"/>
              <a:t>clean</a:t>
            </a:r>
            <a:r>
              <a:rPr lang="tr-TR" dirty="0"/>
              <a:t> </a:t>
            </a:r>
            <a:r>
              <a:rPr lang="tr-TR" dirty="0" err="1"/>
              <a:t>install</a:t>
            </a:r>
            <a:r>
              <a:rPr lang="tr-TR" dirty="0"/>
              <a:t>" görevi, </a:t>
            </a:r>
            <a:r>
              <a:rPr lang="tr-TR" dirty="0" err="1"/>
              <a:t>Maven</a:t>
            </a:r>
            <a:r>
              <a:rPr lang="tr-TR" dirty="0"/>
              <a:t> proje yönetim aracı tarafından sunulan bir derleme işlemidir. Bu görev, proje kaynak kodlarını derlerken önce mevcut derleme çıktılarını temizler (</a:t>
            </a:r>
            <a:r>
              <a:rPr lang="tr-TR" dirty="0" err="1"/>
              <a:t>clean</a:t>
            </a:r>
            <a:r>
              <a:rPr lang="tr-TR" dirty="0"/>
              <a:t>), ardından projeyi derler ve gerekli bağımlılıkları yükler (</a:t>
            </a:r>
            <a:r>
              <a:rPr lang="tr-TR" dirty="0" err="1"/>
              <a:t>install</a:t>
            </a:r>
            <a:r>
              <a:rPr lang="tr-TR" dirty="0"/>
              <a:t>). Bu işlem, proje kaynak kodlarında yapılan değişiklikleri dikkate alarak temiz bir derleme yapılmasını sağlar ve güncel bir dağıtım paketi oluşturur.</a:t>
            </a:r>
          </a:p>
          <a:p>
            <a:endParaRPr lang="tr-TR" dirty="0"/>
          </a:p>
        </p:txBody>
      </p:sp>
    </p:spTree>
    <p:extLst>
      <p:ext uri="{BB962C8B-B14F-4D97-AF65-F5344CB8AC3E}">
        <p14:creationId xmlns:p14="http://schemas.microsoft.com/office/powerpoint/2010/main" val="5028722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85000" lnSpcReduction="10000"/>
          </a:bodyPr>
          <a:lstStyle/>
          <a:p>
            <a:r>
              <a:rPr lang="tr-TR" b="1" dirty="0" err="1"/>
              <a:t>Docker</a:t>
            </a:r>
            <a:r>
              <a:rPr lang="tr-TR" dirty="0"/>
              <a:t>: </a:t>
            </a:r>
            <a:r>
              <a:rPr lang="tr-TR" dirty="0" err="1"/>
              <a:t>Docker</a:t>
            </a:r>
            <a:r>
              <a:rPr lang="tr-TR" dirty="0"/>
              <a:t>, yazılım uygulamalarını </a:t>
            </a:r>
            <a:r>
              <a:rPr lang="tr-TR" dirty="0" err="1"/>
              <a:t>konteynerleştirme</a:t>
            </a:r>
            <a:r>
              <a:rPr lang="tr-TR" dirty="0"/>
              <a:t> teknolojisine dayanan bir platformdur. </a:t>
            </a:r>
            <a:r>
              <a:rPr lang="tr-TR" dirty="0" err="1"/>
              <a:t>Docker</a:t>
            </a:r>
            <a:r>
              <a:rPr lang="tr-TR" dirty="0"/>
              <a:t>, uygulamaları hızlı bir şekilde paketlemek, taşımak ve dağıtmak için kullanılır. Konteynerler, uygulamaların bağımlılıklarıyla birlikte izole edilmiş ve taşınabilir bir şekilde çalışmasını sağlar, bu da uygulamaların farklı ortamlarda tutarlı bir şekilde çalışmasını sağlar</a:t>
            </a:r>
            <a:r>
              <a:rPr lang="tr-TR" dirty="0" smtClean="0"/>
              <a:t>.</a:t>
            </a:r>
            <a:r>
              <a:rPr lang="tr-TR" dirty="0"/>
              <a:t> LXC: Linux </a:t>
            </a:r>
            <a:r>
              <a:rPr lang="tr-TR" dirty="0" err="1"/>
              <a:t>Containers</a:t>
            </a:r>
            <a:r>
              <a:rPr lang="tr-TR" dirty="0"/>
              <a:t> </a:t>
            </a:r>
            <a:r>
              <a:rPr lang="tr-TR" dirty="0" smtClean="0"/>
              <a:t>yapısı </a:t>
            </a:r>
            <a:r>
              <a:rPr lang="tr-TR" dirty="0"/>
              <a:t>üzerinde kurulu bir teknolojidir.</a:t>
            </a:r>
          </a:p>
          <a:p>
            <a:r>
              <a:rPr lang="tr-TR" b="1" dirty="0"/>
              <a:t>Hızlı derleme - Dağıtım - Ölçeklendirme(</a:t>
            </a:r>
            <a:r>
              <a:rPr lang="tr-TR" b="1" dirty="0" err="1"/>
              <a:t>Orchestration</a:t>
            </a:r>
            <a:r>
              <a:rPr lang="tr-TR" b="1" dirty="0"/>
              <a:t>) - Test Etme - Paket </a:t>
            </a:r>
            <a:r>
              <a:rPr lang="tr-TR" b="1" dirty="0" smtClean="0"/>
              <a:t>sistem. </a:t>
            </a:r>
            <a:r>
              <a:rPr lang="tr-TR" dirty="0" err="1" smtClean="0"/>
              <a:t>Docker</a:t>
            </a:r>
            <a:r>
              <a:rPr lang="tr-TR" dirty="0" smtClean="0"/>
              <a:t> </a:t>
            </a:r>
            <a:r>
              <a:rPr lang="tr-TR" dirty="0"/>
              <a:t>ile bunları sağlayabiliyoruz</a:t>
            </a:r>
            <a:r>
              <a:rPr lang="tr-TR" dirty="0" smtClean="0"/>
              <a:t>.</a:t>
            </a:r>
          </a:p>
          <a:p>
            <a:r>
              <a:rPr lang="tr-TR" b="1" dirty="0" err="1"/>
              <a:t>Docker</a:t>
            </a:r>
            <a:r>
              <a:rPr lang="tr-TR" b="1" dirty="0"/>
              <a:t> </a:t>
            </a:r>
            <a:r>
              <a:rPr lang="tr-TR" b="1" dirty="0" err="1"/>
              <a:t>Daemon</a:t>
            </a:r>
            <a:r>
              <a:rPr lang="tr-TR" dirty="0"/>
              <a:t>: </a:t>
            </a:r>
            <a:r>
              <a:rPr lang="tr-TR" dirty="0" err="1"/>
              <a:t>Docker</a:t>
            </a:r>
            <a:r>
              <a:rPr lang="tr-TR" dirty="0"/>
              <a:t> </a:t>
            </a:r>
            <a:r>
              <a:rPr lang="tr-TR" dirty="0" err="1"/>
              <a:t>Daemon</a:t>
            </a:r>
            <a:r>
              <a:rPr lang="tr-TR" dirty="0"/>
              <a:t>, </a:t>
            </a:r>
            <a:r>
              <a:rPr lang="tr-TR" dirty="0" err="1"/>
              <a:t>Docker</a:t>
            </a:r>
            <a:r>
              <a:rPr lang="tr-TR" dirty="0"/>
              <a:t> motorunun arka planda çalışan bileşenidir. Bu, </a:t>
            </a:r>
            <a:r>
              <a:rPr lang="tr-TR" dirty="0" err="1"/>
              <a:t>Docker</a:t>
            </a:r>
            <a:r>
              <a:rPr lang="tr-TR" dirty="0"/>
              <a:t> konteynerlerini oluşturmak, çalıştırmak, durdurmak ve yönetmek için gereken temel işlevleri sağlar. </a:t>
            </a:r>
            <a:r>
              <a:rPr lang="tr-TR" dirty="0" err="1"/>
              <a:t>Docker</a:t>
            </a:r>
            <a:r>
              <a:rPr lang="tr-TR" dirty="0"/>
              <a:t> </a:t>
            </a:r>
            <a:r>
              <a:rPr lang="tr-TR" dirty="0" err="1"/>
              <a:t>Daemon</a:t>
            </a:r>
            <a:r>
              <a:rPr lang="tr-TR" dirty="0"/>
              <a:t>, </a:t>
            </a:r>
            <a:r>
              <a:rPr lang="tr-TR" dirty="0" err="1"/>
              <a:t>Docker</a:t>
            </a:r>
            <a:r>
              <a:rPr lang="tr-TR" dirty="0"/>
              <a:t> CLI (</a:t>
            </a:r>
            <a:r>
              <a:rPr lang="tr-TR" dirty="0" err="1"/>
              <a:t>Command</a:t>
            </a:r>
            <a:r>
              <a:rPr lang="tr-TR" dirty="0"/>
              <a:t> </a:t>
            </a:r>
            <a:r>
              <a:rPr lang="tr-TR" dirty="0" err="1"/>
              <a:t>Line</a:t>
            </a:r>
            <a:r>
              <a:rPr lang="tr-TR" dirty="0"/>
              <a:t> </a:t>
            </a:r>
            <a:r>
              <a:rPr lang="tr-TR" dirty="0" err="1"/>
              <a:t>Interface</a:t>
            </a:r>
            <a:r>
              <a:rPr lang="tr-TR" dirty="0"/>
              <a:t>) veya diğer </a:t>
            </a:r>
            <a:r>
              <a:rPr lang="tr-TR" dirty="0" err="1"/>
              <a:t>Docker</a:t>
            </a:r>
            <a:r>
              <a:rPr lang="tr-TR" dirty="0"/>
              <a:t> araçları tarafından gönderilen komutları alır ve bu komutları gerçekleştirmek için </a:t>
            </a:r>
            <a:r>
              <a:rPr lang="tr-TR" dirty="0" err="1"/>
              <a:t>Docker</a:t>
            </a:r>
            <a:r>
              <a:rPr lang="tr-TR" dirty="0"/>
              <a:t> </a:t>
            </a:r>
            <a:r>
              <a:rPr lang="tr-TR" dirty="0" err="1"/>
              <a:t>API'sini</a:t>
            </a:r>
            <a:r>
              <a:rPr lang="tr-TR" dirty="0"/>
              <a:t> kullanır.</a:t>
            </a:r>
            <a:br>
              <a:rPr lang="tr-TR" dirty="0"/>
            </a:br>
            <a:r>
              <a:rPr lang="tr-TR" dirty="0"/>
              <a:t/>
            </a:r>
            <a:br>
              <a:rPr lang="tr-TR" dirty="0"/>
            </a:br>
            <a:endParaRPr lang="tr-TR" dirty="0"/>
          </a:p>
        </p:txBody>
      </p:sp>
    </p:spTree>
    <p:extLst>
      <p:ext uri="{BB962C8B-B14F-4D97-AF65-F5344CB8AC3E}">
        <p14:creationId xmlns:p14="http://schemas.microsoft.com/office/powerpoint/2010/main" val="33466297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69120" y="628073"/>
            <a:ext cx="9905999" cy="5163128"/>
          </a:xfrm>
        </p:spPr>
        <p:txBody>
          <a:bodyPr/>
          <a:lstStyle/>
          <a:p>
            <a:r>
              <a:rPr lang="tr-TR" b="1" dirty="0" err="1"/>
              <a:t>Docker</a:t>
            </a:r>
            <a:r>
              <a:rPr lang="tr-TR" b="1" dirty="0"/>
              <a:t> CLI (</a:t>
            </a:r>
            <a:r>
              <a:rPr lang="tr-TR" b="1" dirty="0" err="1"/>
              <a:t>Command</a:t>
            </a:r>
            <a:r>
              <a:rPr lang="tr-TR" b="1" dirty="0"/>
              <a:t> </a:t>
            </a:r>
            <a:r>
              <a:rPr lang="tr-TR" b="1" dirty="0" err="1"/>
              <a:t>Line</a:t>
            </a:r>
            <a:r>
              <a:rPr lang="tr-TR" b="1" dirty="0"/>
              <a:t> </a:t>
            </a:r>
            <a:r>
              <a:rPr lang="tr-TR" b="1" dirty="0" err="1"/>
              <a:t>Interface</a:t>
            </a:r>
            <a:r>
              <a:rPr lang="tr-TR" b="1" dirty="0"/>
              <a:t>)</a:t>
            </a:r>
            <a:r>
              <a:rPr lang="tr-TR" dirty="0"/>
              <a:t>: </a:t>
            </a:r>
            <a:r>
              <a:rPr lang="tr-TR" dirty="0" err="1"/>
              <a:t>Docker</a:t>
            </a:r>
            <a:r>
              <a:rPr lang="tr-TR" dirty="0"/>
              <a:t> CLI, kullanıcıların </a:t>
            </a:r>
            <a:r>
              <a:rPr lang="tr-TR" dirty="0" err="1"/>
              <a:t>Docker</a:t>
            </a:r>
            <a:r>
              <a:rPr lang="tr-TR" dirty="0"/>
              <a:t> </a:t>
            </a:r>
            <a:r>
              <a:rPr lang="tr-TR" dirty="0" err="1"/>
              <a:t>Daemon</a:t>
            </a:r>
            <a:r>
              <a:rPr lang="tr-TR" dirty="0"/>
              <a:t> ile etkileşime girmesini sağlayan komut satırı </a:t>
            </a:r>
            <a:r>
              <a:rPr lang="tr-TR" dirty="0" err="1"/>
              <a:t>arayüzüdür</a:t>
            </a:r>
            <a:r>
              <a:rPr lang="tr-TR" dirty="0"/>
              <a:t>. </a:t>
            </a:r>
            <a:r>
              <a:rPr lang="tr-TR" dirty="0" err="1"/>
              <a:t>Docker</a:t>
            </a:r>
            <a:r>
              <a:rPr lang="tr-TR" dirty="0"/>
              <a:t> CLI, </a:t>
            </a:r>
            <a:r>
              <a:rPr lang="tr-TR" dirty="0" err="1"/>
              <a:t>Docker</a:t>
            </a:r>
            <a:r>
              <a:rPr lang="tr-TR" dirty="0"/>
              <a:t> komutlarını kullanarak konteynerler oluşturabilir, çalıştırabilir, durdurabilir, silme ve diğer </a:t>
            </a:r>
            <a:r>
              <a:rPr lang="tr-TR" dirty="0" err="1"/>
              <a:t>Docker</a:t>
            </a:r>
            <a:r>
              <a:rPr lang="tr-TR" dirty="0"/>
              <a:t> kaynaklarını yönetebilirsiniz. Kullanıcı, </a:t>
            </a:r>
            <a:r>
              <a:rPr lang="tr-TR" dirty="0" err="1"/>
              <a:t>Docker</a:t>
            </a:r>
            <a:r>
              <a:rPr lang="tr-TR" dirty="0"/>
              <a:t> CLI aracılığıyla konteynerlerin, imajların, ağların ve diğer </a:t>
            </a:r>
            <a:r>
              <a:rPr lang="tr-TR" dirty="0" err="1"/>
              <a:t>Docker</a:t>
            </a:r>
            <a:r>
              <a:rPr lang="tr-TR" dirty="0"/>
              <a:t> bileşenlerinin durumunu görebilir ve bunları yönetebilir</a:t>
            </a:r>
            <a:r>
              <a:rPr lang="tr-TR" dirty="0" smtClean="0"/>
              <a:t>.</a:t>
            </a:r>
          </a:p>
          <a:p>
            <a:r>
              <a:rPr lang="tr-TR" dirty="0" err="1"/>
              <a:t>Docker</a:t>
            </a:r>
            <a:r>
              <a:rPr lang="tr-TR" dirty="0"/>
              <a:t> cli sayesinde </a:t>
            </a:r>
            <a:r>
              <a:rPr lang="tr-TR" dirty="0" err="1"/>
              <a:t>docker</a:t>
            </a:r>
            <a:r>
              <a:rPr lang="tr-TR" dirty="0"/>
              <a:t> ile haberleşmeyi sağlarız. </a:t>
            </a:r>
            <a:r>
              <a:rPr lang="tr-TR" dirty="0" err="1"/>
              <a:t>Docker'daki</a:t>
            </a:r>
            <a:r>
              <a:rPr lang="tr-TR" dirty="0"/>
              <a:t> gelen komutları </a:t>
            </a:r>
            <a:r>
              <a:rPr lang="tr-TR" dirty="0" err="1"/>
              <a:t>Docker</a:t>
            </a:r>
            <a:r>
              <a:rPr lang="tr-TR" dirty="0"/>
              <a:t> CLI </a:t>
            </a:r>
            <a:r>
              <a:rPr lang="tr-TR" dirty="0" err="1"/>
              <a:t>handle</a:t>
            </a:r>
            <a:r>
              <a:rPr lang="tr-TR" dirty="0"/>
              <a:t> eder. </a:t>
            </a:r>
            <a:r>
              <a:rPr lang="tr-TR" dirty="0" err="1"/>
              <a:t>Docker</a:t>
            </a:r>
            <a:r>
              <a:rPr lang="tr-TR" dirty="0"/>
              <a:t> </a:t>
            </a:r>
            <a:r>
              <a:rPr lang="tr-TR" dirty="0" err="1"/>
              <a:t>CLI'a</a:t>
            </a:r>
            <a:r>
              <a:rPr lang="tr-TR" dirty="0"/>
              <a:t> gelen verileri Rest API </a:t>
            </a:r>
            <a:r>
              <a:rPr lang="tr-TR" dirty="0" err="1"/>
              <a:t>docker</a:t>
            </a:r>
            <a:r>
              <a:rPr lang="tr-TR" dirty="0"/>
              <a:t> </a:t>
            </a:r>
            <a:r>
              <a:rPr lang="tr-TR" dirty="0" err="1"/>
              <a:t>daemon'a</a:t>
            </a:r>
            <a:r>
              <a:rPr lang="tr-TR" dirty="0"/>
              <a:t> </a:t>
            </a:r>
            <a:r>
              <a:rPr lang="tr-TR" dirty="0" smtClean="0"/>
              <a:t>gönderir.</a:t>
            </a:r>
            <a:endParaRPr lang="tr-TR" dirty="0"/>
          </a:p>
        </p:txBody>
      </p:sp>
    </p:spTree>
    <p:extLst>
      <p:ext uri="{BB962C8B-B14F-4D97-AF65-F5344CB8AC3E}">
        <p14:creationId xmlns:p14="http://schemas.microsoft.com/office/powerpoint/2010/main" val="895482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34.adım</a:t>
            </a:r>
            <a:r>
              <a:rPr lang="tr-TR" dirty="0"/>
              <a:t>: - </a:t>
            </a:r>
            <a:r>
              <a:rPr lang="tr-TR" dirty="0" err="1"/>
              <a:t>docker</a:t>
            </a:r>
            <a:r>
              <a:rPr lang="tr-TR" dirty="0"/>
              <a:t> </a:t>
            </a:r>
            <a:r>
              <a:rPr lang="tr-TR" dirty="0" err="1"/>
              <a:t>search</a:t>
            </a:r>
            <a:r>
              <a:rPr lang="tr-TR" dirty="0"/>
              <a:t> </a:t>
            </a:r>
            <a:r>
              <a:rPr lang="tr-TR" dirty="0" err="1" smtClean="0"/>
              <a:t>nginx</a:t>
            </a:r>
            <a:endParaRPr lang="tr-TR" dirty="0"/>
          </a:p>
        </p:txBody>
      </p:sp>
      <p:pic>
        <p:nvPicPr>
          <p:cNvPr id="7" name="Resim 6"/>
          <p:cNvPicPr>
            <a:picLocks noChangeAspect="1"/>
          </p:cNvPicPr>
          <p:nvPr/>
        </p:nvPicPr>
        <p:blipFill>
          <a:blip r:embed="rId2"/>
          <a:stretch>
            <a:fillRect/>
          </a:stretch>
        </p:blipFill>
        <p:spPr>
          <a:xfrm>
            <a:off x="1661414" y="1456108"/>
            <a:ext cx="8865993" cy="4747476"/>
          </a:xfrm>
          <a:prstGeom prst="rect">
            <a:avLst/>
          </a:prstGeom>
        </p:spPr>
      </p:pic>
    </p:spTree>
    <p:extLst>
      <p:ext uri="{BB962C8B-B14F-4D97-AF65-F5344CB8AC3E}">
        <p14:creationId xmlns:p14="http://schemas.microsoft.com/office/powerpoint/2010/main" val="4086595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a:t>3</a:t>
            </a:r>
            <a:r>
              <a:rPr lang="tr-TR" dirty="0" smtClean="0"/>
              <a:t>5.adım</a:t>
            </a:r>
            <a:r>
              <a:rPr lang="tr-TR" dirty="0"/>
              <a:t>: - </a:t>
            </a:r>
            <a:r>
              <a:rPr lang="tr-TR" dirty="0" err="1"/>
              <a:t>docker</a:t>
            </a:r>
            <a:r>
              <a:rPr lang="tr-TR" dirty="0"/>
              <a:t> </a:t>
            </a:r>
            <a:r>
              <a:rPr lang="tr-TR" dirty="0" err="1"/>
              <a:t>pull</a:t>
            </a:r>
            <a:r>
              <a:rPr lang="tr-TR" dirty="0"/>
              <a:t> </a:t>
            </a:r>
            <a:r>
              <a:rPr lang="tr-TR" dirty="0" err="1"/>
              <a:t>nginx</a:t>
            </a:r>
            <a:r>
              <a:rPr lang="tr-TR" dirty="0"/>
              <a:t> </a:t>
            </a:r>
          </a:p>
        </p:txBody>
      </p:sp>
      <p:pic>
        <p:nvPicPr>
          <p:cNvPr id="4" name="Resim 3"/>
          <p:cNvPicPr>
            <a:picLocks noChangeAspect="1"/>
          </p:cNvPicPr>
          <p:nvPr/>
        </p:nvPicPr>
        <p:blipFill>
          <a:blip r:embed="rId2"/>
          <a:stretch>
            <a:fillRect/>
          </a:stretch>
        </p:blipFill>
        <p:spPr>
          <a:xfrm>
            <a:off x="1562690" y="1542473"/>
            <a:ext cx="9063441" cy="4815102"/>
          </a:xfrm>
          <a:prstGeom prst="rect">
            <a:avLst/>
          </a:prstGeom>
        </p:spPr>
      </p:pic>
    </p:spTree>
    <p:extLst>
      <p:ext uri="{BB962C8B-B14F-4D97-AF65-F5344CB8AC3E}">
        <p14:creationId xmlns:p14="http://schemas.microsoft.com/office/powerpoint/2010/main" val="66603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normAutofit fontScale="92500"/>
          </a:bodyPr>
          <a:lstStyle/>
          <a:p>
            <a:r>
              <a:rPr lang="tr-TR" dirty="0" smtClean="0"/>
              <a:t>36.adım</a:t>
            </a:r>
            <a:r>
              <a:rPr lang="tr-TR" dirty="0"/>
              <a:t>: - </a:t>
            </a:r>
            <a:r>
              <a:rPr lang="tr-TR" dirty="0" err="1"/>
              <a:t>nginx</a:t>
            </a:r>
            <a:r>
              <a:rPr lang="tr-TR" dirty="0"/>
              <a:t> yandaki özelliklere sahip </a:t>
            </a:r>
            <a:r>
              <a:rPr lang="tr-TR" dirty="0" err="1"/>
              <a:t>containerlar</a:t>
            </a:r>
            <a:r>
              <a:rPr lang="tr-TR" dirty="0"/>
              <a:t> özelliklerine göre yazalım. </a:t>
            </a:r>
            <a:endParaRPr lang="tr-TR" dirty="0" smtClean="0"/>
          </a:p>
          <a:p>
            <a:r>
              <a:rPr lang="tr-TR" dirty="0" err="1"/>
              <a:t>nginx</a:t>
            </a:r>
            <a:r>
              <a:rPr lang="tr-TR" dirty="0"/>
              <a:t> yapısı 80 portunda çalışıyor ancak 1024'ün altındaki portları dış dünyaya açmamalıyız</a:t>
            </a:r>
            <a:r>
              <a:rPr lang="tr-TR" dirty="0" smtClean="0"/>
              <a:t>. O yüzden </a:t>
            </a:r>
            <a:r>
              <a:rPr lang="tr-TR" dirty="0" err="1" smtClean="0"/>
              <a:t>reverse</a:t>
            </a:r>
            <a:r>
              <a:rPr lang="tr-TR" dirty="0" smtClean="0"/>
              <a:t> </a:t>
            </a:r>
            <a:r>
              <a:rPr lang="tr-TR" dirty="0" err="1"/>
              <a:t>p</a:t>
            </a:r>
            <a:r>
              <a:rPr lang="tr-TR" dirty="0" err="1" smtClean="0"/>
              <a:t>roxy</a:t>
            </a:r>
            <a:r>
              <a:rPr lang="tr-TR" dirty="0" smtClean="0"/>
              <a:t> yaparak 7777 portuna yönlendirdik.</a:t>
            </a:r>
          </a:p>
          <a:p>
            <a:r>
              <a:rPr lang="tr-TR" dirty="0" smtClean="0"/>
              <a:t>-d yani </a:t>
            </a:r>
            <a:r>
              <a:rPr lang="tr-TR" dirty="0" err="1" smtClean="0"/>
              <a:t>detach</a:t>
            </a:r>
            <a:r>
              <a:rPr lang="tr-TR" dirty="0" smtClean="0"/>
              <a:t> sayesinde arka planda çalışıyor olup biteni bize göstermiyor.</a:t>
            </a:r>
          </a:p>
          <a:p>
            <a:r>
              <a:rPr lang="tr-TR" dirty="0" smtClean="0"/>
              <a:t>-</a:t>
            </a:r>
            <a:r>
              <a:rPr lang="tr-TR" dirty="0" err="1" smtClean="0"/>
              <a:t>rm</a:t>
            </a:r>
            <a:r>
              <a:rPr lang="tr-TR" dirty="0" smtClean="0"/>
              <a:t> </a:t>
            </a:r>
            <a:r>
              <a:rPr lang="tr-TR" dirty="0"/>
              <a:t>sayesinde konteynerin sonlandırılması veya durdurulması durumunda </a:t>
            </a:r>
            <a:r>
              <a:rPr lang="tr-TR" dirty="0" err="1"/>
              <a:t>Docker</a:t>
            </a:r>
            <a:r>
              <a:rPr lang="tr-TR" dirty="0"/>
              <a:t>, otomatik olarak konteyneri kaldırır ve sistemi temizler</a:t>
            </a:r>
            <a:r>
              <a:rPr lang="tr-TR" dirty="0" smtClean="0"/>
              <a:t>.</a:t>
            </a:r>
          </a:p>
          <a:p>
            <a:r>
              <a:rPr lang="tr-TR" dirty="0" smtClean="0"/>
              <a:t>    </a:t>
            </a:r>
          </a:p>
          <a:p>
            <a:r>
              <a:rPr lang="tr-TR" dirty="0" smtClean="0"/>
              <a:t>    </a:t>
            </a:r>
          </a:p>
          <a:p>
            <a:r>
              <a:rPr lang="tr-TR" dirty="0" smtClean="0"/>
              <a:t>    </a:t>
            </a:r>
          </a:p>
          <a:p>
            <a:pPr marL="0" indent="0">
              <a:buNone/>
            </a:pPr>
            <a:endParaRPr lang="tr-TR" dirty="0"/>
          </a:p>
        </p:txBody>
      </p:sp>
      <p:pic>
        <p:nvPicPr>
          <p:cNvPr id="2" name="Resim 1"/>
          <p:cNvPicPr>
            <a:picLocks noChangeAspect="1"/>
          </p:cNvPicPr>
          <p:nvPr/>
        </p:nvPicPr>
        <p:blipFill>
          <a:blip r:embed="rId2"/>
          <a:stretch>
            <a:fillRect/>
          </a:stretch>
        </p:blipFill>
        <p:spPr>
          <a:xfrm>
            <a:off x="1704830" y="3483552"/>
            <a:ext cx="8391525" cy="2847975"/>
          </a:xfrm>
          <a:prstGeom prst="rect">
            <a:avLst/>
          </a:prstGeom>
        </p:spPr>
      </p:pic>
    </p:spTree>
    <p:extLst>
      <p:ext uri="{BB962C8B-B14F-4D97-AF65-F5344CB8AC3E}">
        <p14:creationId xmlns:p14="http://schemas.microsoft.com/office/powerpoint/2010/main" val="27578814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a:t>37.adım: bu </a:t>
            </a:r>
            <a:r>
              <a:rPr lang="tr-TR" dirty="0" err="1"/>
              <a:t>github</a:t>
            </a:r>
            <a:r>
              <a:rPr lang="tr-TR" dirty="0"/>
              <a:t> adresindeki veriyi </a:t>
            </a:r>
            <a:r>
              <a:rPr lang="tr-TR" dirty="0" err="1"/>
              <a:t>github</a:t>
            </a:r>
            <a:r>
              <a:rPr lang="tr-TR" dirty="0"/>
              <a:t> ile </a:t>
            </a:r>
            <a:r>
              <a:rPr lang="tr-TR" dirty="0" err="1"/>
              <a:t>clone</a:t>
            </a:r>
            <a:r>
              <a:rPr lang="tr-TR" dirty="0"/>
              <a:t> yapalım. ve yapılacakları aşağıda yazılmıştır.  - git </a:t>
            </a:r>
            <a:r>
              <a:rPr lang="tr-TR" dirty="0" err="1"/>
              <a:t>clone</a:t>
            </a:r>
            <a:r>
              <a:rPr lang="tr-TR" dirty="0"/>
              <a:t> URL_ADDRESS  - bu JAR dosyasının </a:t>
            </a:r>
            <a:r>
              <a:rPr lang="tr-TR" dirty="0" err="1"/>
              <a:t>Dockerfile</a:t>
            </a:r>
            <a:r>
              <a:rPr lang="tr-TR" dirty="0"/>
              <a:t> ve </a:t>
            </a:r>
            <a:r>
              <a:rPr lang="tr-TR" dirty="0" err="1"/>
              <a:t>docker-compose.yml</a:t>
            </a:r>
            <a:r>
              <a:rPr lang="tr-TR" dirty="0"/>
              <a:t> yazarak </a:t>
            </a:r>
            <a:r>
              <a:rPr lang="tr-TR" dirty="0" err="1"/>
              <a:t>image</a:t>
            </a:r>
            <a:r>
              <a:rPr lang="tr-TR" dirty="0"/>
              <a:t> oluşturalım.  -Bu oluşturduğunuz </a:t>
            </a:r>
            <a:r>
              <a:rPr lang="tr-TR" dirty="0" err="1"/>
              <a:t>image</a:t>
            </a:r>
            <a:r>
              <a:rPr lang="tr-TR" dirty="0"/>
              <a:t> kendi </a:t>
            </a:r>
            <a:r>
              <a:rPr lang="tr-TR" dirty="0" err="1"/>
              <a:t>dockerHub'ta</a:t>
            </a:r>
            <a:r>
              <a:rPr lang="tr-TR" dirty="0"/>
              <a:t> </a:t>
            </a:r>
            <a:r>
              <a:rPr lang="tr-TR" dirty="0" err="1"/>
              <a:t>repository'a</a:t>
            </a:r>
            <a:r>
              <a:rPr lang="tr-TR" dirty="0"/>
              <a:t> </a:t>
            </a:r>
            <a:r>
              <a:rPr lang="tr-TR" dirty="0" err="1"/>
              <a:t>pushlayalım</a:t>
            </a:r>
            <a:r>
              <a:rPr lang="tr-TR" dirty="0"/>
              <a:t>.  - Kendi </a:t>
            </a:r>
            <a:r>
              <a:rPr lang="tr-TR" dirty="0" err="1"/>
              <a:t>repository</a:t>
            </a:r>
            <a:r>
              <a:rPr lang="tr-TR" dirty="0"/>
              <a:t> gönderdiğiniz bu </a:t>
            </a:r>
            <a:r>
              <a:rPr lang="tr-TR" dirty="0" err="1"/>
              <a:t>image</a:t>
            </a:r>
            <a:r>
              <a:rPr lang="tr-TR" dirty="0"/>
              <a:t> </a:t>
            </a:r>
            <a:r>
              <a:rPr lang="tr-TR" dirty="0" err="1"/>
              <a:t>docker</a:t>
            </a:r>
            <a:r>
              <a:rPr lang="tr-TR" dirty="0"/>
              <a:t> </a:t>
            </a:r>
            <a:r>
              <a:rPr lang="tr-TR" dirty="0" err="1"/>
              <a:t>pull</a:t>
            </a:r>
            <a:r>
              <a:rPr lang="tr-TR" dirty="0"/>
              <a:t> … diyerek tekrardan </a:t>
            </a:r>
            <a:r>
              <a:rPr lang="tr-TR" dirty="0" err="1"/>
              <a:t>local</a:t>
            </a:r>
            <a:r>
              <a:rPr lang="tr-TR" dirty="0"/>
              <a:t> bilgisayarına veriyi alalım</a:t>
            </a:r>
            <a:endParaRPr lang="tr-TR" dirty="0"/>
          </a:p>
        </p:txBody>
      </p:sp>
    </p:spTree>
    <p:extLst>
      <p:ext uri="{BB962C8B-B14F-4D97-AF65-F5344CB8AC3E}">
        <p14:creationId xmlns:p14="http://schemas.microsoft.com/office/powerpoint/2010/main" val="7858274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458691"/>
          </a:xfrm>
        </p:spPr>
        <p:txBody>
          <a:bodyPr>
            <a:normAutofit fontScale="62500" lnSpcReduction="20000"/>
          </a:bodyPr>
          <a:lstStyle/>
          <a:p>
            <a:r>
              <a:rPr lang="tr-TR" dirty="0" smtClean="0"/>
              <a:t>38.adım: </a:t>
            </a:r>
            <a:r>
              <a:rPr lang="tr-TR" dirty="0" err="1" smtClean="0"/>
              <a:t>SonarQube</a:t>
            </a:r>
            <a:r>
              <a:rPr lang="tr-TR" dirty="0" smtClean="0"/>
              <a:t> nedir ? </a:t>
            </a:r>
          </a:p>
          <a:p>
            <a:r>
              <a:rPr lang="tr-TR" b="1" dirty="0" err="1"/>
              <a:t>SonarQube</a:t>
            </a:r>
            <a:r>
              <a:rPr lang="tr-TR" b="1" dirty="0"/>
              <a:t>: Kod Kalitesi ve Güvenlik Analizi</a:t>
            </a:r>
            <a:endParaRPr lang="tr-TR" dirty="0"/>
          </a:p>
          <a:p>
            <a:r>
              <a:rPr lang="tr-TR" b="1" dirty="0" smtClean="0"/>
              <a:t>Nedir?</a:t>
            </a:r>
            <a:endParaRPr lang="tr-TR" dirty="0"/>
          </a:p>
          <a:p>
            <a:r>
              <a:rPr lang="tr-TR" dirty="0" err="1" smtClean="0"/>
              <a:t>SonarQube</a:t>
            </a:r>
            <a:r>
              <a:rPr lang="tr-TR" dirty="0" smtClean="0"/>
              <a:t>, açık kaynaklı bir platformdur ve yazılım projelerinin kod kalitesini ve güvenliğini değerlendirmek için kullanılır. Java ile yazılmıştır</a:t>
            </a:r>
            <a:r>
              <a:rPr lang="tr-TR" dirty="0"/>
              <a:t>. </a:t>
            </a:r>
            <a:r>
              <a:rPr lang="tr-TR" dirty="0" err="1"/>
              <a:t>Buglar</a:t>
            </a:r>
            <a:r>
              <a:rPr lang="tr-TR" dirty="0"/>
              <a:t> neler? </a:t>
            </a:r>
            <a:r>
              <a:rPr lang="tr-TR" dirty="0" smtClean="0"/>
              <a:t>Kendimizi ne kadar çok tekrarlamışız konularında bize yardımcı olur.</a:t>
            </a:r>
          </a:p>
          <a:p>
            <a:r>
              <a:rPr lang="tr-TR" b="1" dirty="0" smtClean="0"/>
              <a:t>Neden Kullanmalıyız?</a:t>
            </a:r>
            <a:r>
              <a:rPr lang="tr-TR" dirty="0" smtClean="0"/>
              <a:t> </a:t>
            </a:r>
          </a:p>
          <a:p>
            <a:r>
              <a:rPr lang="tr-TR" dirty="0" smtClean="0"/>
              <a:t>Kod </a:t>
            </a:r>
            <a:r>
              <a:rPr lang="tr-TR" dirty="0"/>
              <a:t>kalitesi ve güvenliği, yazılım projelerinin başarısı ve sürdürülebilirliği için kritiktir</a:t>
            </a:r>
            <a:r>
              <a:rPr lang="tr-TR" dirty="0" smtClean="0"/>
              <a:t>.</a:t>
            </a:r>
          </a:p>
          <a:p>
            <a:r>
              <a:rPr lang="tr-TR" b="1" dirty="0" smtClean="0"/>
              <a:t>Bize </a:t>
            </a:r>
            <a:r>
              <a:rPr lang="tr-TR" b="1" dirty="0"/>
              <a:t>N</a:t>
            </a:r>
            <a:r>
              <a:rPr lang="tr-TR" b="1" dirty="0" smtClean="0"/>
              <a:t>eler Sağlar?</a:t>
            </a:r>
          </a:p>
          <a:p>
            <a:r>
              <a:rPr lang="tr-TR" b="1" dirty="0" smtClean="0"/>
              <a:t>Kod </a:t>
            </a:r>
            <a:r>
              <a:rPr lang="tr-TR" b="1" dirty="0"/>
              <a:t>Kalitesi Değerlendirmesi:</a:t>
            </a:r>
            <a:r>
              <a:rPr lang="tr-TR" dirty="0"/>
              <a:t> Proje kodunun kalitesini çeşitli metriklerle değerlendirir.</a:t>
            </a:r>
          </a:p>
          <a:p>
            <a:r>
              <a:rPr lang="tr-TR" b="1" dirty="0"/>
              <a:t>Güvenlik Analizi:</a:t>
            </a:r>
            <a:r>
              <a:rPr lang="tr-TR" dirty="0"/>
              <a:t> Projenin güvenlik açıklarını tespit eder ve raporlar.</a:t>
            </a:r>
          </a:p>
          <a:p>
            <a:r>
              <a:rPr lang="tr-TR" b="1" dirty="0"/>
              <a:t>Kod Kapsamı Analizi:</a:t>
            </a:r>
            <a:r>
              <a:rPr lang="tr-TR" dirty="0"/>
              <a:t> Kodun ne kadarının test edildiğini gösterir ve test kapsamını artırmak için öneriler sunar.</a:t>
            </a:r>
          </a:p>
          <a:p>
            <a:r>
              <a:rPr lang="tr-TR" b="1" dirty="0"/>
              <a:t>Kod Stil Kılavuzu Uygulaması:</a:t>
            </a:r>
            <a:r>
              <a:rPr lang="tr-TR" dirty="0"/>
              <a:t> Belirli bir kod stili veya standartlara uymayan kodu belirler ve düzeltme önerileri sunar</a:t>
            </a:r>
            <a:r>
              <a:rPr lang="tr-TR" dirty="0" smtClean="0"/>
              <a:t>.</a:t>
            </a:r>
          </a:p>
          <a:p>
            <a:r>
              <a:rPr lang="tr-TR" b="1" dirty="0" smtClean="0"/>
              <a:t>Nasıl </a:t>
            </a:r>
            <a:r>
              <a:rPr lang="tr-TR" b="1" dirty="0"/>
              <a:t>Çalışır?</a:t>
            </a:r>
            <a:endParaRPr lang="tr-TR" dirty="0"/>
          </a:p>
          <a:p>
            <a:r>
              <a:rPr lang="tr-TR" b="1" dirty="0"/>
              <a:t>Proje Taraması:</a:t>
            </a:r>
            <a:r>
              <a:rPr lang="tr-TR" dirty="0"/>
              <a:t> </a:t>
            </a:r>
            <a:r>
              <a:rPr lang="tr-TR" dirty="0" err="1"/>
              <a:t>SonarQube</a:t>
            </a:r>
            <a:r>
              <a:rPr lang="tr-TR" dirty="0"/>
              <a:t>, projenin kaynak kodunu tarar ve çeşitli analizler yapar.</a:t>
            </a:r>
          </a:p>
          <a:p>
            <a:r>
              <a:rPr lang="tr-TR" b="1" dirty="0"/>
              <a:t>Raporlama:</a:t>
            </a:r>
            <a:r>
              <a:rPr lang="tr-TR" dirty="0"/>
              <a:t> Analiz sonuçlarını kullanıcı dostu bir </a:t>
            </a:r>
            <a:r>
              <a:rPr lang="tr-TR" dirty="0" err="1"/>
              <a:t>arayüzle</a:t>
            </a:r>
            <a:r>
              <a:rPr lang="tr-TR" dirty="0"/>
              <a:t> sunar, böylece geliştiricilerin iyileştirmeler yapmasını kolaylaştırır</a:t>
            </a:r>
            <a:r>
              <a:rPr lang="tr-TR" dirty="0" smtClean="0"/>
              <a:t>.</a:t>
            </a:r>
            <a:endParaRPr lang="tr-TR" dirty="0"/>
          </a:p>
        </p:txBody>
      </p:sp>
    </p:spTree>
    <p:extLst>
      <p:ext uri="{BB962C8B-B14F-4D97-AF65-F5344CB8AC3E}">
        <p14:creationId xmlns:p14="http://schemas.microsoft.com/office/powerpoint/2010/main" val="38247266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normAutofit fontScale="55000" lnSpcReduction="20000"/>
          </a:bodyPr>
          <a:lstStyle/>
          <a:p>
            <a:r>
              <a:rPr lang="tr-TR" dirty="0" smtClean="0"/>
              <a:t>41.adım</a:t>
            </a:r>
            <a:r>
              <a:rPr lang="tr-TR" dirty="0"/>
              <a:t>: - </a:t>
            </a:r>
            <a:r>
              <a:rPr lang="tr-TR" dirty="0" err="1"/>
              <a:t>GitLab</a:t>
            </a:r>
            <a:r>
              <a:rPr lang="tr-TR" dirty="0"/>
              <a:t> nedir </a:t>
            </a:r>
            <a:r>
              <a:rPr lang="tr-TR" dirty="0" smtClean="0"/>
              <a:t>?</a:t>
            </a:r>
          </a:p>
          <a:p>
            <a:r>
              <a:rPr lang="tr-TR" b="1" dirty="0" smtClean="0"/>
              <a:t>Nedir? </a:t>
            </a:r>
            <a:r>
              <a:rPr lang="tr-TR" dirty="0" err="1" smtClean="0"/>
              <a:t>GitLab</a:t>
            </a:r>
            <a:r>
              <a:rPr lang="tr-TR" dirty="0"/>
              <a:t>, açık kaynaklı bir kod yönetimi ve sürekli entegrasyon/dağıtım (CI/CD) platformudur.</a:t>
            </a:r>
          </a:p>
          <a:p>
            <a:r>
              <a:rPr lang="tr-TR" b="1" dirty="0" smtClean="0"/>
              <a:t>Neden Kullanılır?</a:t>
            </a:r>
            <a:r>
              <a:rPr lang="tr-TR" dirty="0" smtClean="0"/>
              <a:t> </a:t>
            </a:r>
            <a:r>
              <a:rPr lang="tr-TR" dirty="0"/>
              <a:t>Yazılım geliştirme süreçlerini kolaylaştırır, işbirliğini artırır ve sürekli entegrasyon/dağıtımı sağlar.</a:t>
            </a:r>
          </a:p>
          <a:p>
            <a:r>
              <a:rPr lang="tr-TR" b="1" dirty="0" smtClean="0"/>
              <a:t>Bize Neler Sağlar?</a:t>
            </a:r>
            <a:endParaRPr lang="tr-TR" dirty="0"/>
          </a:p>
          <a:p>
            <a:r>
              <a:rPr lang="tr-TR" b="1" dirty="0"/>
              <a:t>Versiyon Kontrolü:</a:t>
            </a:r>
            <a:r>
              <a:rPr lang="tr-TR" dirty="0"/>
              <a:t> Git tabanlı bir versiyon kontrol sistemi sunar, böylece kodun güvenli ve izlenebilir bir şekilde yönetilmesini sağlar.</a:t>
            </a:r>
          </a:p>
          <a:p>
            <a:r>
              <a:rPr lang="tr-TR" b="1" dirty="0"/>
              <a:t>Proje Yönetimi:</a:t>
            </a:r>
            <a:r>
              <a:rPr lang="tr-TR" dirty="0"/>
              <a:t> Görev izleme, proje tahtaları, iş akışları ve zaman takibi gibi özelliklerle projelerin yönetimini kolaylaştırır.</a:t>
            </a:r>
          </a:p>
          <a:p>
            <a:r>
              <a:rPr lang="tr-TR" b="1" dirty="0"/>
              <a:t>Sürekli Entegrasyon/Dağıtım:</a:t>
            </a:r>
            <a:r>
              <a:rPr lang="tr-TR" dirty="0"/>
              <a:t> Otomatik testler, kod incelemeleri ve dağıtım işlemleri gibi süreçleri otomatikleştirir ve hızlandırır</a:t>
            </a:r>
            <a:r>
              <a:rPr lang="tr-TR" dirty="0" smtClean="0"/>
              <a:t>.</a:t>
            </a:r>
          </a:p>
          <a:p>
            <a:r>
              <a:rPr lang="tr-TR" b="1" dirty="0" smtClean="0"/>
              <a:t>Nasıl </a:t>
            </a:r>
            <a:r>
              <a:rPr lang="tr-TR" b="1" dirty="0"/>
              <a:t>Çalışır?</a:t>
            </a:r>
            <a:endParaRPr lang="tr-TR" dirty="0"/>
          </a:p>
          <a:p>
            <a:r>
              <a:rPr lang="tr-TR" b="1" dirty="0"/>
              <a:t>Proje Kurulumu:</a:t>
            </a:r>
            <a:r>
              <a:rPr lang="tr-TR" dirty="0"/>
              <a:t> </a:t>
            </a:r>
            <a:r>
              <a:rPr lang="tr-TR" dirty="0" err="1"/>
              <a:t>GitLab</a:t>
            </a:r>
            <a:r>
              <a:rPr lang="tr-TR" dirty="0"/>
              <a:t>, projelerinizi barındırmak ve yönetmek için bir merkez sağlar.</a:t>
            </a:r>
          </a:p>
          <a:p>
            <a:r>
              <a:rPr lang="tr-TR" b="1" dirty="0"/>
              <a:t>İşbirliği:</a:t>
            </a:r>
            <a:r>
              <a:rPr lang="tr-TR" dirty="0"/>
              <a:t> Takım üyeleri arasında işbirliğini teşvik eder, kod incelemeleri ve tartışmaları sağlar.</a:t>
            </a:r>
          </a:p>
          <a:p>
            <a:r>
              <a:rPr lang="tr-TR" b="1" dirty="0"/>
              <a:t>CI/CD </a:t>
            </a:r>
            <a:r>
              <a:rPr lang="tr-TR" b="1" dirty="0" err="1"/>
              <a:t>Pipeline</a:t>
            </a:r>
            <a:r>
              <a:rPr lang="tr-TR" b="1" dirty="0"/>
              <a:t>:</a:t>
            </a:r>
            <a:r>
              <a:rPr lang="tr-TR" dirty="0"/>
              <a:t> Sürekli entegrasyon/dağıtım </a:t>
            </a:r>
            <a:r>
              <a:rPr lang="tr-TR" dirty="0" err="1"/>
              <a:t>pipeline'larını</a:t>
            </a:r>
            <a:r>
              <a:rPr lang="tr-TR" dirty="0"/>
              <a:t> oluşturarak, yazılım geliştirme süreçlerini otomatikleştirir</a:t>
            </a:r>
            <a:r>
              <a:rPr lang="tr-TR" dirty="0" smtClean="0"/>
              <a:t>.</a:t>
            </a:r>
          </a:p>
          <a:p>
            <a:r>
              <a:rPr lang="tr-TR" b="1" dirty="0"/>
              <a:t>Faydaları</a:t>
            </a:r>
            <a:endParaRPr lang="tr-TR" dirty="0"/>
          </a:p>
          <a:p>
            <a:r>
              <a:rPr lang="tr-TR" b="1" dirty="0"/>
              <a:t>Verimlilik:</a:t>
            </a:r>
            <a:r>
              <a:rPr lang="tr-TR" dirty="0"/>
              <a:t> Geliştirme süreçlerini hızlandırır ve otomatikleştirir, böylece verimliliği artırır.</a:t>
            </a:r>
          </a:p>
          <a:p>
            <a:r>
              <a:rPr lang="tr-TR" b="1" dirty="0"/>
              <a:t>Kalite:</a:t>
            </a:r>
            <a:r>
              <a:rPr lang="tr-TR" dirty="0"/>
              <a:t> Otomatik testler ve kod incelemeleriyle kod kalitesini artırır.</a:t>
            </a:r>
          </a:p>
          <a:p>
            <a:r>
              <a:rPr lang="tr-TR" b="1" dirty="0"/>
              <a:t>İşbirliği:</a:t>
            </a:r>
            <a:r>
              <a:rPr lang="tr-TR" dirty="0"/>
              <a:t> Takım üyeleri arasındaki işbirliğini teşvik eder ve proje yönetimini kolaylaştırır.</a:t>
            </a:r>
          </a:p>
          <a:p>
            <a:endParaRPr lang="tr-TR" dirty="0"/>
          </a:p>
          <a:p>
            <a:endParaRPr lang="tr-TR" dirty="0"/>
          </a:p>
          <a:p>
            <a:endParaRPr lang="tr-TR" dirty="0" smtClean="0"/>
          </a:p>
        </p:txBody>
      </p:sp>
    </p:spTree>
    <p:extLst>
      <p:ext uri="{BB962C8B-B14F-4D97-AF65-F5344CB8AC3E}">
        <p14:creationId xmlns:p14="http://schemas.microsoft.com/office/powerpoint/2010/main" val="5587424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normAutofit fontScale="70000" lnSpcReduction="20000"/>
          </a:bodyPr>
          <a:lstStyle/>
          <a:p>
            <a:r>
              <a:rPr lang="tr-TR" dirty="0" smtClean="0"/>
              <a:t>42.adım</a:t>
            </a:r>
            <a:r>
              <a:rPr lang="tr-TR" dirty="0"/>
              <a:t>: - </a:t>
            </a:r>
            <a:r>
              <a:rPr lang="tr-TR" dirty="0" err="1"/>
              <a:t>GitLab</a:t>
            </a:r>
            <a:r>
              <a:rPr lang="tr-TR" dirty="0"/>
              <a:t> nedir CI/CD nedir ? </a:t>
            </a:r>
            <a:endParaRPr lang="tr-TR" dirty="0" smtClean="0"/>
          </a:p>
          <a:p>
            <a:r>
              <a:rPr lang="tr-TR" b="1" dirty="0" smtClean="0"/>
              <a:t>Nedir?</a:t>
            </a:r>
            <a:r>
              <a:rPr lang="tr-TR" dirty="0" smtClean="0"/>
              <a:t> </a:t>
            </a:r>
            <a:r>
              <a:rPr lang="tr-TR" dirty="0"/>
              <a:t>CI/CD, yazılım geliştirme süreçlerinin otomatikleştirilmesini ve hızlandırılmasını sağlayan bir metodolojidir.</a:t>
            </a:r>
          </a:p>
          <a:p>
            <a:r>
              <a:rPr lang="tr-TR" b="1" dirty="0" smtClean="0"/>
              <a:t>Neden Kullanırız?</a:t>
            </a:r>
            <a:r>
              <a:rPr lang="tr-TR" dirty="0" smtClean="0"/>
              <a:t> </a:t>
            </a:r>
            <a:r>
              <a:rPr lang="tr-TR" dirty="0"/>
              <a:t>Yazılım projelerinin daha hızlı ve güvenilir bir şekilde dağıtılmasını ve işlevsel olmasını sağlar</a:t>
            </a:r>
            <a:r>
              <a:rPr lang="tr-TR" dirty="0" smtClean="0"/>
              <a:t>.</a:t>
            </a:r>
          </a:p>
          <a:p>
            <a:r>
              <a:rPr lang="tr-TR" b="1" dirty="0"/>
              <a:t>Sürekli Entegrasyon (CI)</a:t>
            </a:r>
            <a:endParaRPr lang="tr-TR" dirty="0"/>
          </a:p>
          <a:p>
            <a:r>
              <a:rPr lang="tr-TR" b="1" dirty="0"/>
              <a:t>Tanım:</a:t>
            </a:r>
            <a:r>
              <a:rPr lang="tr-TR" dirty="0"/>
              <a:t> Geliştiricilerin kodlarını merkezi bir depoya sık sık ve otomatik olarak gönderdikleri bir süreçtir.</a:t>
            </a:r>
          </a:p>
          <a:p>
            <a:r>
              <a:rPr lang="tr-TR" b="1" dirty="0"/>
              <a:t>Özellikler:</a:t>
            </a:r>
            <a:r>
              <a:rPr lang="tr-TR" dirty="0"/>
              <a:t> Otomatik derleme, test ve kod kalitesi kontrolleri gibi işlemler gerçekleştirilir.</a:t>
            </a:r>
          </a:p>
          <a:p>
            <a:r>
              <a:rPr lang="tr-TR" b="1" dirty="0" smtClean="0"/>
              <a:t>Faydaları:</a:t>
            </a:r>
            <a:r>
              <a:rPr lang="tr-TR" dirty="0" smtClean="0"/>
              <a:t> Kod tabanının sürekli olarak test edilmesi ve güncellenmesi, hataların erken tespit edilmesini ve düzeltilmesini sağlar.</a:t>
            </a:r>
          </a:p>
          <a:p>
            <a:r>
              <a:rPr lang="tr-TR" b="1" dirty="0"/>
              <a:t>Sürekli Dağıtım (CD)</a:t>
            </a:r>
            <a:endParaRPr lang="tr-TR" dirty="0"/>
          </a:p>
          <a:p>
            <a:r>
              <a:rPr lang="tr-TR" b="1" dirty="0"/>
              <a:t>Tanım:</a:t>
            </a:r>
            <a:r>
              <a:rPr lang="tr-TR" dirty="0"/>
              <a:t> Yazılımın, test sürecini geçtikten sonra otomatik olarak bir ortama dağıtılmasını sağlayan bir süreçtir.</a:t>
            </a:r>
          </a:p>
          <a:p>
            <a:r>
              <a:rPr lang="tr-TR" b="1" dirty="0"/>
              <a:t>Özellikler:</a:t>
            </a:r>
            <a:r>
              <a:rPr lang="tr-TR" dirty="0"/>
              <a:t> Otomatik dağıtım, ortam yapılandırması ve uygulama yayınlama işlemleri gibi adımları içerir.</a:t>
            </a:r>
          </a:p>
          <a:p>
            <a:r>
              <a:rPr lang="tr-TR" b="1" dirty="0"/>
              <a:t>Faydaları:</a:t>
            </a:r>
            <a:r>
              <a:rPr lang="tr-TR" dirty="0"/>
              <a:t> Yazılımın daha hızlı ve güvenilir bir şekilde kullanılabilir hale gelmesini sağlar.</a:t>
            </a:r>
          </a:p>
          <a:p>
            <a:endParaRPr lang="tr-TR" dirty="0" smtClean="0"/>
          </a:p>
          <a:p>
            <a:endParaRPr lang="tr-TR" dirty="0"/>
          </a:p>
          <a:p>
            <a:endParaRPr lang="tr-TR" dirty="0"/>
          </a:p>
        </p:txBody>
      </p:sp>
    </p:spTree>
    <p:extLst>
      <p:ext uri="{BB962C8B-B14F-4D97-AF65-F5344CB8AC3E}">
        <p14:creationId xmlns:p14="http://schemas.microsoft.com/office/powerpoint/2010/main" val="3717702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idx="1"/>
          </p:nvPr>
        </p:nvSpPr>
        <p:spPr>
          <a:xfrm>
            <a:off x="1141412" y="452582"/>
            <a:ext cx="9905999" cy="5338619"/>
          </a:xfrm>
        </p:spPr>
        <p:txBody>
          <a:bodyPr>
            <a:normAutofit fontScale="77500" lnSpcReduction="20000"/>
          </a:bodyPr>
          <a:lstStyle/>
          <a:p>
            <a:r>
              <a:rPr lang="tr-TR" dirty="0" smtClean="0"/>
              <a:t>5. adım: Git nedir </a:t>
            </a:r>
            <a:r>
              <a:rPr lang="tr-TR" dirty="0"/>
              <a:t>VCS açılımı nedir? İyi bir </a:t>
            </a:r>
            <a:r>
              <a:rPr lang="tr-TR" dirty="0" err="1"/>
              <a:t>commit</a:t>
            </a:r>
            <a:r>
              <a:rPr lang="tr-TR" dirty="0"/>
              <a:t> özellikleri nelerdir?</a:t>
            </a:r>
          </a:p>
          <a:p>
            <a:r>
              <a:rPr lang="tr-TR" dirty="0"/>
              <a:t>Git: Git, bir versiyon kontrol sistemi olarak kullanılan bir yazılımdır. Kod tabanımızı yönetmek, takım üyeleri arasında işbirliği yapmak ve geçmişte yapılan değişiklikleri izlemek için kullanılır.</a:t>
            </a:r>
          </a:p>
          <a:p>
            <a:r>
              <a:rPr lang="tr-TR" dirty="0"/>
              <a:t>VCS, "Versiyon Kontrol </a:t>
            </a:r>
            <a:r>
              <a:rPr lang="tr-TR" dirty="0" err="1"/>
              <a:t>Sistemi"nin</a:t>
            </a:r>
            <a:r>
              <a:rPr lang="tr-TR" dirty="0"/>
              <a:t> kısaltmasıdır. Yazılım geliştirme süreçlerinde kod değişikliklerini izlemek, kaydetmek ve yönetmek için kullanılır.</a:t>
            </a:r>
          </a:p>
          <a:p>
            <a:r>
              <a:rPr lang="tr-TR" dirty="0"/>
              <a:t>İyi Bir </a:t>
            </a:r>
            <a:r>
              <a:rPr lang="tr-TR" dirty="0" err="1"/>
              <a:t>Commit</a:t>
            </a:r>
            <a:r>
              <a:rPr lang="tr-TR" dirty="0"/>
              <a:t> Özellikleri Nelerdir?</a:t>
            </a:r>
          </a:p>
          <a:p>
            <a:r>
              <a:rPr lang="tr-TR" dirty="0"/>
              <a:t>Açıklayıcı Başlık: </a:t>
            </a:r>
            <a:r>
              <a:rPr lang="tr-TR" dirty="0" err="1"/>
              <a:t>Commit</a:t>
            </a:r>
            <a:r>
              <a:rPr lang="tr-TR" dirty="0"/>
              <a:t> başlığı, yapılan değişiklikleri öz olarak ifade etmelidir.</a:t>
            </a:r>
          </a:p>
          <a:p>
            <a:r>
              <a:rPr lang="tr-TR" dirty="0"/>
              <a:t>Açıklamalar: </a:t>
            </a:r>
            <a:r>
              <a:rPr lang="tr-TR" dirty="0" err="1"/>
              <a:t>Commit</a:t>
            </a:r>
            <a:r>
              <a:rPr lang="tr-TR" dirty="0"/>
              <a:t> mesajında, neyi neden değiştirdiğimizi anlatan açıklayıcı bir mesaj bırakmalıyız.</a:t>
            </a:r>
          </a:p>
          <a:p>
            <a:r>
              <a:rPr lang="tr-TR" dirty="0"/>
              <a:t>Küçük ve Mantıklı: Her </a:t>
            </a:r>
            <a:r>
              <a:rPr lang="tr-TR" dirty="0" err="1"/>
              <a:t>commit</a:t>
            </a:r>
            <a:r>
              <a:rPr lang="tr-TR" dirty="0"/>
              <a:t>, tek bir değişikliği içermelidir. Büyük değişiklikleri küçük, bağımsız </a:t>
            </a:r>
            <a:r>
              <a:rPr lang="tr-TR" dirty="0" err="1"/>
              <a:t>commitlere</a:t>
            </a:r>
            <a:r>
              <a:rPr lang="tr-TR" dirty="0"/>
              <a:t> bölmeliyiz.</a:t>
            </a:r>
          </a:p>
          <a:p>
            <a:r>
              <a:rPr lang="tr-TR" dirty="0"/>
              <a:t>İyi Test Edilmiş: Yapılan değişikliklerin testlerden geçtiğinden emin olmalıyız. Hata ayıklama veya geri alma ihtimalini en aza indirmek için sağlam bir test süreci önemlidir</a:t>
            </a:r>
            <a:r>
              <a:rPr lang="tr-TR" dirty="0" smtClean="0"/>
              <a:t>.</a:t>
            </a:r>
            <a:r>
              <a:rPr lang="tr-TR" dirty="0"/>
              <a:t/>
            </a:r>
            <a:br>
              <a:rPr lang="tr-TR" dirty="0"/>
            </a:br>
            <a:r>
              <a:rPr lang="tr-TR" dirty="0"/>
              <a:t/>
            </a:r>
            <a:br>
              <a:rPr lang="tr-TR" dirty="0"/>
            </a:br>
            <a:endParaRPr lang="tr-TR" dirty="0" smtClean="0"/>
          </a:p>
          <a:p>
            <a:endParaRPr lang="tr-TR" dirty="0"/>
          </a:p>
        </p:txBody>
      </p:sp>
    </p:spTree>
    <p:extLst>
      <p:ext uri="{BB962C8B-B14F-4D97-AF65-F5344CB8AC3E}">
        <p14:creationId xmlns:p14="http://schemas.microsoft.com/office/powerpoint/2010/main" val="19926137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normAutofit lnSpcReduction="10000"/>
          </a:bodyPr>
          <a:lstStyle/>
          <a:p>
            <a:r>
              <a:rPr lang="tr-TR" b="1" dirty="0"/>
              <a:t>Nasıl Çalışır?</a:t>
            </a:r>
            <a:endParaRPr lang="tr-TR" dirty="0"/>
          </a:p>
          <a:p>
            <a:r>
              <a:rPr lang="tr-TR" b="1" dirty="0"/>
              <a:t>CI/CD </a:t>
            </a:r>
            <a:r>
              <a:rPr lang="tr-TR" b="1" dirty="0" err="1"/>
              <a:t>Pipeline</a:t>
            </a:r>
            <a:r>
              <a:rPr lang="tr-TR" b="1" dirty="0"/>
              <a:t>:</a:t>
            </a:r>
            <a:r>
              <a:rPr lang="tr-TR" dirty="0"/>
              <a:t> CI ve CD süreçlerinin birleştirilerek bir </a:t>
            </a:r>
            <a:r>
              <a:rPr lang="tr-TR" dirty="0" err="1"/>
              <a:t>pipeline</a:t>
            </a:r>
            <a:r>
              <a:rPr lang="tr-TR" dirty="0"/>
              <a:t> oluşturulur.</a:t>
            </a:r>
          </a:p>
          <a:p>
            <a:r>
              <a:rPr lang="tr-TR" b="1" dirty="0"/>
              <a:t>Otomasyon:</a:t>
            </a:r>
            <a:r>
              <a:rPr lang="tr-TR" dirty="0"/>
              <a:t> Her kod değişikliği, otomatik olarak test edilir ve dağıtılır.</a:t>
            </a:r>
          </a:p>
          <a:p>
            <a:r>
              <a:rPr lang="tr-TR" b="1" dirty="0"/>
              <a:t>Raporlama:</a:t>
            </a:r>
            <a:r>
              <a:rPr lang="tr-TR" dirty="0"/>
              <a:t> </a:t>
            </a:r>
            <a:r>
              <a:rPr lang="tr-TR" dirty="0" err="1"/>
              <a:t>Pipeline'ın</a:t>
            </a:r>
            <a:r>
              <a:rPr lang="tr-TR" dirty="0"/>
              <a:t> her aşamasında gerçekleşen işlemler raporlanır ve takip edilir</a:t>
            </a:r>
            <a:r>
              <a:rPr lang="tr-TR" dirty="0" smtClean="0"/>
              <a:t>.</a:t>
            </a:r>
          </a:p>
          <a:p>
            <a:r>
              <a:rPr lang="tr-TR" b="1" dirty="0"/>
              <a:t>5. Faydaları</a:t>
            </a:r>
            <a:endParaRPr lang="tr-TR" dirty="0"/>
          </a:p>
          <a:p>
            <a:r>
              <a:rPr lang="tr-TR" b="1" dirty="0"/>
              <a:t>Hız:</a:t>
            </a:r>
            <a:r>
              <a:rPr lang="tr-TR" dirty="0"/>
              <a:t> Yazılımın hızlı bir şekilde geliştirilmesini ve dağıtılmasını sağlar.</a:t>
            </a:r>
          </a:p>
          <a:p>
            <a:r>
              <a:rPr lang="tr-TR" b="1" dirty="0"/>
              <a:t>Güvenilirlik:</a:t>
            </a:r>
            <a:r>
              <a:rPr lang="tr-TR" dirty="0"/>
              <a:t> Otomatik testler ve dağıtımlar, yazılımın güvenilirliğini artırır.</a:t>
            </a:r>
          </a:p>
          <a:p>
            <a:r>
              <a:rPr lang="tr-TR" b="1" dirty="0"/>
              <a:t>Verimlilik:</a:t>
            </a:r>
            <a:r>
              <a:rPr lang="tr-TR" dirty="0"/>
              <a:t> İnsan hatası riskini azaltır ve geliştirme süreçlerini daha verimli hale getirir.</a:t>
            </a:r>
          </a:p>
          <a:p>
            <a:endParaRPr lang="tr-TR" dirty="0"/>
          </a:p>
          <a:p>
            <a:endParaRPr lang="tr-TR" dirty="0"/>
          </a:p>
        </p:txBody>
      </p:sp>
    </p:spTree>
    <p:extLst>
      <p:ext uri="{BB962C8B-B14F-4D97-AF65-F5344CB8AC3E}">
        <p14:creationId xmlns:p14="http://schemas.microsoft.com/office/powerpoint/2010/main" val="4198001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6049818"/>
          </a:xfrm>
        </p:spPr>
        <p:txBody>
          <a:bodyPr>
            <a:normAutofit fontScale="70000" lnSpcReduction="20000"/>
          </a:bodyPr>
          <a:lstStyle/>
          <a:p>
            <a:r>
              <a:rPr lang="tr-TR" dirty="0" smtClean="0"/>
              <a:t>43.adım</a:t>
            </a:r>
            <a:r>
              <a:rPr lang="tr-TR" dirty="0"/>
              <a:t>: - </a:t>
            </a:r>
            <a:r>
              <a:rPr lang="tr-TR" dirty="0" err="1"/>
              <a:t>GitLab</a:t>
            </a:r>
            <a:r>
              <a:rPr lang="tr-TR" dirty="0"/>
              <a:t> </a:t>
            </a:r>
            <a:r>
              <a:rPr lang="tr-TR" dirty="0" err="1"/>
              <a:t>Runner</a:t>
            </a:r>
            <a:r>
              <a:rPr lang="tr-TR" dirty="0"/>
              <a:t> nedir ?</a:t>
            </a:r>
            <a:endParaRPr lang="tr-TR" b="1" dirty="0" smtClean="0"/>
          </a:p>
          <a:p>
            <a:r>
              <a:rPr lang="tr-TR" b="1" dirty="0" smtClean="0"/>
              <a:t>Nedir?</a:t>
            </a:r>
            <a:r>
              <a:rPr lang="tr-TR" dirty="0" smtClean="0"/>
              <a:t> </a:t>
            </a:r>
            <a:r>
              <a:rPr lang="tr-TR" dirty="0" err="1"/>
              <a:t>GitLab</a:t>
            </a:r>
            <a:r>
              <a:rPr lang="tr-TR" dirty="0"/>
              <a:t> </a:t>
            </a:r>
            <a:r>
              <a:rPr lang="tr-TR" dirty="0" err="1"/>
              <a:t>Runner</a:t>
            </a:r>
            <a:r>
              <a:rPr lang="tr-TR" dirty="0"/>
              <a:t>, </a:t>
            </a:r>
            <a:r>
              <a:rPr lang="tr-TR" dirty="0" err="1"/>
              <a:t>GitLab</a:t>
            </a:r>
            <a:r>
              <a:rPr lang="tr-TR" dirty="0"/>
              <a:t> CI/CD süreçlerinin otomatikleştirilmesi için kullanılan bir araçtır.</a:t>
            </a:r>
          </a:p>
          <a:p>
            <a:r>
              <a:rPr lang="tr-TR" b="1" dirty="0" smtClean="0"/>
              <a:t>Neden Kullanılır?</a:t>
            </a:r>
            <a:r>
              <a:rPr lang="tr-TR" dirty="0" smtClean="0"/>
              <a:t> </a:t>
            </a:r>
            <a:r>
              <a:rPr lang="tr-TR" dirty="0"/>
              <a:t>Projelerin CI/CD </a:t>
            </a:r>
            <a:r>
              <a:rPr lang="tr-TR" dirty="0" err="1"/>
              <a:t>pipeline'larının</a:t>
            </a:r>
            <a:r>
              <a:rPr lang="tr-TR" dirty="0"/>
              <a:t> yürütülmesini sağlar ve iş yükünü dağıtır</a:t>
            </a:r>
            <a:r>
              <a:rPr lang="tr-TR" dirty="0" smtClean="0"/>
              <a:t>.</a:t>
            </a:r>
          </a:p>
          <a:p>
            <a:r>
              <a:rPr lang="tr-TR" b="1" dirty="0" smtClean="0"/>
              <a:t>Özellikler</a:t>
            </a:r>
            <a:endParaRPr lang="tr-TR" dirty="0"/>
          </a:p>
          <a:p>
            <a:r>
              <a:rPr lang="tr-TR" b="1" dirty="0"/>
              <a:t>Çalışma Mantığı:</a:t>
            </a:r>
            <a:r>
              <a:rPr lang="tr-TR" dirty="0"/>
              <a:t> </a:t>
            </a:r>
            <a:r>
              <a:rPr lang="tr-TR" dirty="0" err="1"/>
              <a:t>GitLab</a:t>
            </a:r>
            <a:r>
              <a:rPr lang="tr-TR" dirty="0"/>
              <a:t> </a:t>
            </a:r>
            <a:r>
              <a:rPr lang="tr-TR" dirty="0" err="1"/>
              <a:t>Runner</a:t>
            </a:r>
            <a:r>
              <a:rPr lang="tr-TR" dirty="0"/>
              <a:t>, </a:t>
            </a:r>
            <a:r>
              <a:rPr lang="tr-TR" dirty="0" err="1"/>
              <a:t>GitLab</a:t>
            </a:r>
            <a:r>
              <a:rPr lang="tr-TR" dirty="0"/>
              <a:t> CI/CD işlemlerini yürüten bir ajan olarak hareket eder.</a:t>
            </a:r>
          </a:p>
          <a:p>
            <a:r>
              <a:rPr lang="tr-TR" b="1" dirty="0"/>
              <a:t>Çeşitli İşlemler:</a:t>
            </a:r>
            <a:r>
              <a:rPr lang="tr-TR" dirty="0"/>
              <a:t> Derleme, test, dağıtım gibi CI/CD adımlarını gerçekleştirebilir.</a:t>
            </a:r>
          </a:p>
          <a:p>
            <a:r>
              <a:rPr lang="tr-TR" b="1" dirty="0"/>
              <a:t>Esnek Yapılandırma:</a:t>
            </a:r>
            <a:r>
              <a:rPr lang="tr-TR" dirty="0"/>
              <a:t> Çeşitli işlemleri aynı anda veya farklı ortamlarda çalıştırabilir</a:t>
            </a:r>
            <a:r>
              <a:rPr lang="tr-TR" dirty="0" smtClean="0"/>
              <a:t>.</a:t>
            </a:r>
          </a:p>
          <a:p>
            <a:r>
              <a:rPr lang="tr-TR" b="1" dirty="0"/>
              <a:t>Nasıl Çalışır?</a:t>
            </a:r>
            <a:endParaRPr lang="tr-TR" dirty="0"/>
          </a:p>
          <a:p>
            <a:r>
              <a:rPr lang="tr-TR" b="1" dirty="0"/>
              <a:t>Yapılandırma:</a:t>
            </a:r>
            <a:r>
              <a:rPr lang="tr-TR" dirty="0"/>
              <a:t> </a:t>
            </a:r>
            <a:r>
              <a:rPr lang="tr-TR" dirty="0" err="1"/>
              <a:t>GitLab</a:t>
            </a:r>
            <a:r>
              <a:rPr lang="tr-TR" dirty="0"/>
              <a:t> </a:t>
            </a:r>
            <a:r>
              <a:rPr lang="tr-TR" dirty="0" err="1"/>
              <a:t>Runner</a:t>
            </a:r>
            <a:r>
              <a:rPr lang="tr-TR" dirty="0"/>
              <a:t>, </a:t>
            </a:r>
            <a:r>
              <a:rPr lang="tr-TR" dirty="0" err="1"/>
              <a:t>GitLab</a:t>
            </a:r>
            <a:r>
              <a:rPr lang="tr-TR" dirty="0"/>
              <a:t> CI/CD yapılandırmasına göre yapılandırılır.</a:t>
            </a:r>
          </a:p>
          <a:p>
            <a:r>
              <a:rPr lang="tr-TR" b="1" dirty="0"/>
              <a:t>İşlem Yürütme:</a:t>
            </a:r>
            <a:r>
              <a:rPr lang="tr-TR" dirty="0"/>
              <a:t> </a:t>
            </a:r>
            <a:r>
              <a:rPr lang="tr-TR" dirty="0" err="1"/>
              <a:t>GitLab</a:t>
            </a:r>
            <a:r>
              <a:rPr lang="tr-TR" dirty="0"/>
              <a:t>, CI/CD </a:t>
            </a:r>
            <a:r>
              <a:rPr lang="tr-TR" dirty="0" err="1"/>
              <a:t>pipeline'ını</a:t>
            </a:r>
            <a:r>
              <a:rPr lang="tr-TR" dirty="0"/>
              <a:t> başlattığında, </a:t>
            </a:r>
            <a:r>
              <a:rPr lang="tr-TR" dirty="0" err="1"/>
              <a:t>Runner</a:t>
            </a:r>
            <a:r>
              <a:rPr lang="tr-TR" dirty="0"/>
              <a:t> ilgili işlemleri alır ve yürütür.</a:t>
            </a:r>
          </a:p>
          <a:p>
            <a:r>
              <a:rPr lang="tr-TR" b="1" dirty="0"/>
              <a:t>Raporlama:</a:t>
            </a:r>
            <a:r>
              <a:rPr lang="tr-TR" dirty="0"/>
              <a:t> Yürütülen işlemlerin durumu, </a:t>
            </a:r>
            <a:r>
              <a:rPr lang="tr-TR" dirty="0" err="1"/>
              <a:t>GitLab'a</a:t>
            </a:r>
            <a:r>
              <a:rPr lang="tr-TR" dirty="0"/>
              <a:t> raporlanır ve takip edilir</a:t>
            </a:r>
            <a:r>
              <a:rPr lang="tr-TR" dirty="0" smtClean="0"/>
              <a:t>.</a:t>
            </a:r>
          </a:p>
          <a:p>
            <a:r>
              <a:rPr lang="tr-TR" b="1" dirty="0"/>
              <a:t>Faydaları</a:t>
            </a:r>
            <a:endParaRPr lang="tr-TR" dirty="0"/>
          </a:p>
          <a:p>
            <a:r>
              <a:rPr lang="tr-TR" b="1" dirty="0"/>
              <a:t>Otomasyon:</a:t>
            </a:r>
            <a:r>
              <a:rPr lang="tr-TR" dirty="0"/>
              <a:t> CI/CD işlemlerinin otomatikleştirilmesini sağlar, böylece geliştirme süreçlerini hızlandırır.</a:t>
            </a:r>
          </a:p>
          <a:p>
            <a:r>
              <a:rPr lang="tr-TR" b="1" dirty="0"/>
              <a:t>Esneklik:</a:t>
            </a:r>
            <a:r>
              <a:rPr lang="tr-TR" dirty="0"/>
              <a:t> Çeşitli işlemleri ve yapıları destekleyerek esnek bir kullanım sağlar.</a:t>
            </a:r>
          </a:p>
          <a:p>
            <a:r>
              <a:rPr lang="tr-TR" b="1" dirty="0"/>
              <a:t>Ölçeklenebilirlik:</a:t>
            </a:r>
            <a:r>
              <a:rPr lang="tr-TR" dirty="0"/>
              <a:t> İş yükünü dağıtarak büyük projelerde verimliliği artırır.</a:t>
            </a:r>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4820339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normAutofit fontScale="55000" lnSpcReduction="20000"/>
          </a:bodyPr>
          <a:lstStyle/>
          <a:p>
            <a:r>
              <a:rPr lang="tr-TR" dirty="0" smtClean="0"/>
              <a:t>44.adım</a:t>
            </a:r>
            <a:r>
              <a:rPr lang="tr-TR" dirty="0"/>
              <a:t>: - SSH nedir </a:t>
            </a:r>
            <a:r>
              <a:rPr lang="tr-TR" dirty="0" smtClean="0"/>
              <a:t>?</a:t>
            </a:r>
          </a:p>
          <a:p>
            <a:r>
              <a:rPr lang="tr-TR" b="1" dirty="0" smtClean="0"/>
              <a:t>Nedir?</a:t>
            </a:r>
            <a:r>
              <a:rPr lang="tr-TR" dirty="0" smtClean="0"/>
              <a:t> SSH yani </a:t>
            </a:r>
            <a:r>
              <a:rPr lang="tr-TR" b="1" dirty="0" err="1"/>
              <a:t>Secure</a:t>
            </a:r>
            <a:r>
              <a:rPr lang="tr-TR" b="1" dirty="0"/>
              <a:t> Shell</a:t>
            </a:r>
            <a:r>
              <a:rPr lang="tr-TR" dirty="0" smtClean="0"/>
              <a:t>, </a:t>
            </a:r>
            <a:r>
              <a:rPr lang="tr-TR" dirty="0"/>
              <a:t>bilgisayarlar arası güvenli ve şifreli iletişimi sağlayan bir ağ protokolüdür.</a:t>
            </a:r>
          </a:p>
          <a:p>
            <a:r>
              <a:rPr lang="tr-TR" b="1" dirty="0" smtClean="0"/>
              <a:t>Neden Kullanılır?</a:t>
            </a:r>
            <a:r>
              <a:rPr lang="tr-TR" dirty="0" smtClean="0"/>
              <a:t> </a:t>
            </a:r>
            <a:r>
              <a:rPr lang="tr-TR" dirty="0"/>
              <a:t>Uzaktaki bir bilgisayara güvenli bir şekilde erişim sağlamak ve dosya transferi yapmak için kullanılır</a:t>
            </a:r>
            <a:r>
              <a:rPr lang="tr-TR" dirty="0" smtClean="0"/>
              <a:t>.</a:t>
            </a:r>
          </a:p>
          <a:p>
            <a:r>
              <a:rPr lang="tr-TR" b="1" dirty="0"/>
              <a:t>Özellikler</a:t>
            </a:r>
            <a:endParaRPr lang="tr-TR" dirty="0"/>
          </a:p>
          <a:p>
            <a:r>
              <a:rPr lang="tr-TR" b="1" dirty="0"/>
              <a:t>Şifreleme:</a:t>
            </a:r>
            <a:r>
              <a:rPr lang="tr-TR" dirty="0"/>
              <a:t> Verileri şifreleyerek, güvenli bir iletişim kanalı oluşturur.</a:t>
            </a:r>
          </a:p>
          <a:p>
            <a:r>
              <a:rPr lang="tr-TR" b="1" dirty="0"/>
              <a:t>Kimlik Doğrulama:</a:t>
            </a:r>
            <a:r>
              <a:rPr lang="tr-TR" dirty="0"/>
              <a:t> Kullanıcıların kimliklerini doğrulamak için genellikle anahtar tabanlı veya şifre tabanlı kimlik doğrulama kullanır.</a:t>
            </a:r>
          </a:p>
          <a:p>
            <a:r>
              <a:rPr lang="tr-TR" b="1" dirty="0"/>
              <a:t>Dosya Transferi:</a:t>
            </a:r>
            <a:r>
              <a:rPr lang="tr-TR" dirty="0"/>
              <a:t> Dosyaları uzaktaki sunuculara veya bilgisayarlara güvenli bir şekilde aktarmak için kullanılabilir</a:t>
            </a:r>
            <a:r>
              <a:rPr lang="tr-TR" dirty="0" smtClean="0"/>
              <a:t>.</a:t>
            </a:r>
          </a:p>
          <a:p>
            <a:r>
              <a:rPr lang="tr-TR" b="1" dirty="0"/>
              <a:t>Nasıl Çalışır?</a:t>
            </a:r>
            <a:endParaRPr lang="tr-TR" dirty="0"/>
          </a:p>
          <a:p>
            <a:r>
              <a:rPr lang="tr-TR" b="1" dirty="0"/>
              <a:t>Bağlantı Kurma:</a:t>
            </a:r>
            <a:r>
              <a:rPr lang="tr-TR" dirty="0"/>
              <a:t> İstemci ve sunucu arasında bir SSH bağlantısı kurulur.</a:t>
            </a:r>
          </a:p>
          <a:p>
            <a:r>
              <a:rPr lang="tr-TR" b="1" dirty="0"/>
              <a:t>Kimlik Doğrulama:</a:t>
            </a:r>
            <a:r>
              <a:rPr lang="tr-TR" dirty="0"/>
              <a:t> Kullanıcı kimliği doğrulanır ve güvenli bir oturum açılır.</a:t>
            </a:r>
          </a:p>
          <a:p>
            <a:r>
              <a:rPr lang="tr-TR" b="1" dirty="0"/>
              <a:t>Komut Yürütme veya Dosya Transferi:</a:t>
            </a:r>
            <a:r>
              <a:rPr lang="tr-TR" dirty="0"/>
              <a:t> SSH oturumu üzerinden komutlar çalıştırılabilir veya dosya aktarımları yapılabilir.</a:t>
            </a:r>
          </a:p>
          <a:p>
            <a:r>
              <a:rPr lang="tr-TR" b="1" dirty="0"/>
              <a:t>Faydaları</a:t>
            </a:r>
            <a:endParaRPr lang="tr-TR" dirty="0"/>
          </a:p>
          <a:p>
            <a:r>
              <a:rPr lang="tr-TR" b="1" dirty="0"/>
              <a:t>Güvenlik:</a:t>
            </a:r>
            <a:r>
              <a:rPr lang="tr-TR" dirty="0"/>
              <a:t> Verilerin şifrelenmesi, güvenli bir iletişim sağlar.</a:t>
            </a:r>
          </a:p>
          <a:p>
            <a:r>
              <a:rPr lang="tr-TR" b="1" dirty="0"/>
              <a:t>Uzak Erişim:</a:t>
            </a:r>
            <a:r>
              <a:rPr lang="tr-TR" dirty="0"/>
              <a:t> Uzaktaki sistemlere güvenli bir şekilde erişim sağlar.</a:t>
            </a:r>
          </a:p>
          <a:p>
            <a:r>
              <a:rPr lang="tr-TR" b="1" dirty="0"/>
              <a:t>Dosya Transferi:</a:t>
            </a:r>
            <a:r>
              <a:rPr lang="tr-TR" dirty="0"/>
              <a:t> Dosyaların güvenli bir şekilde aktarılmasını sağlar.</a:t>
            </a:r>
          </a:p>
          <a:p>
            <a:endParaRPr lang="tr-TR" dirty="0"/>
          </a:p>
          <a:p>
            <a:endParaRPr lang="tr-TR" dirty="0"/>
          </a:p>
        </p:txBody>
      </p:sp>
    </p:spTree>
    <p:extLst>
      <p:ext uri="{BB962C8B-B14F-4D97-AF65-F5344CB8AC3E}">
        <p14:creationId xmlns:p14="http://schemas.microsoft.com/office/powerpoint/2010/main" val="18234979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227783"/>
          </a:xfrm>
        </p:spPr>
        <p:txBody>
          <a:bodyPr>
            <a:normAutofit fontScale="92500" lnSpcReduction="20000"/>
          </a:bodyPr>
          <a:lstStyle/>
          <a:p>
            <a:r>
              <a:rPr lang="tr-TR" dirty="0" smtClean="0"/>
              <a:t>45.adım</a:t>
            </a:r>
            <a:r>
              <a:rPr lang="tr-TR" dirty="0"/>
              <a:t>: - </a:t>
            </a:r>
            <a:r>
              <a:rPr lang="tr-TR" dirty="0" err="1"/>
              <a:t>GitLab</a:t>
            </a:r>
            <a:r>
              <a:rPr lang="tr-TR" dirty="0"/>
              <a:t> ve </a:t>
            </a:r>
            <a:r>
              <a:rPr lang="tr-TR" dirty="0" err="1"/>
              <a:t>GitHub</a:t>
            </a:r>
            <a:r>
              <a:rPr lang="tr-TR" dirty="0"/>
              <a:t> SSH-</a:t>
            </a:r>
            <a:r>
              <a:rPr lang="tr-TR" dirty="0" err="1"/>
              <a:t>keygen</a:t>
            </a:r>
            <a:r>
              <a:rPr lang="tr-TR" dirty="0"/>
              <a:t> oluşturarak bilgisayarına bağlayın</a:t>
            </a:r>
            <a:r>
              <a:rPr lang="tr-TR" dirty="0" smtClean="0"/>
              <a:t>?</a:t>
            </a:r>
          </a:p>
          <a:p>
            <a:r>
              <a:rPr lang="tr-TR" dirty="0" err="1" smtClean="0"/>
              <a:t>Github</a:t>
            </a:r>
            <a:r>
              <a:rPr lang="tr-TR" dirty="0" smtClean="0"/>
              <a:t> üzerinden </a:t>
            </a:r>
            <a:r>
              <a:rPr lang="tr-TR" dirty="0" err="1" smtClean="0"/>
              <a:t>repository’mizde</a:t>
            </a:r>
            <a:r>
              <a:rPr lang="tr-TR" dirty="0" smtClean="0"/>
              <a:t> </a:t>
            </a:r>
            <a:r>
              <a:rPr lang="tr-TR" dirty="0" err="1" smtClean="0"/>
              <a:t>code</a:t>
            </a:r>
            <a:r>
              <a:rPr lang="tr-TR" dirty="0" smtClean="0"/>
              <a:t> kısmında SSH altında bulunan adresi kopyaladım ve git </a:t>
            </a:r>
            <a:r>
              <a:rPr lang="tr-TR" dirty="0" err="1" smtClean="0"/>
              <a:t>clone</a:t>
            </a:r>
            <a:r>
              <a:rPr lang="tr-TR" dirty="0" smtClean="0"/>
              <a:t> ile dosyaları almaya çalıştım ancak izin reddedildi hatası karşıma geldi. Ancak </a:t>
            </a:r>
            <a:r>
              <a:rPr lang="tr-TR" dirty="0" err="1" smtClean="0"/>
              <a:t>cli’ı</a:t>
            </a:r>
            <a:r>
              <a:rPr lang="tr-TR" dirty="0" smtClean="0"/>
              <a:t> kullanırken hangi kullanıcının yazdığını bilmiyor. </a:t>
            </a:r>
            <a:r>
              <a:rPr lang="tr-TR" dirty="0" err="1" smtClean="0"/>
              <a:t>Githuba</a:t>
            </a:r>
            <a:r>
              <a:rPr lang="tr-TR" dirty="0" smtClean="0"/>
              <a:t> kim olduğumuzu söylemek içinde </a:t>
            </a:r>
            <a:r>
              <a:rPr lang="tr-TR" dirty="0" err="1" smtClean="0"/>
              <a:t>ssh</a:t>
            </a:r>
            <a:r>
              <a:rPr lang="tr-TR" dirty="0" smtClean="0"/>
              <a:t> </a:t>
            </a:r>
            <a:r>
              <a:rPr lang="tr-TR" dirty="0" err="1" smtClean="0"/>
              <a:t>key</a:t>
            </a:r>
            <a:r>
              <a:rPr lang="tr-TR" dirty="0" smtClean="0"/>
              <a:t> eklememiz gerekiyor. Bunun için </a:t>
            </a:r>
            <a:r>
              <a:rPr lang="tr-TR" dirty="0" err="1" smtClean="0"/>
              <a:t>ssh-keygen</a:t>
            </a:r>
            <a:r>
              <a:rPr lang="tr-TR" dirty="0" smtClean="0"/>
              <a:t> komutunu kullanarak </a:t>
            </a:r>
            <a:r>
              <a:rPr lang="tr-TR" dirty="0" err="1" smtClean="0"/>
              <a:t>ssh-keygen’i</a:t>
            </a:r>
            <a:r>
              <a:rPr lang="tr-TR" dirty="0" smtClean="0"/>
              <a:t> oluşturdum.</a:t>
            </a:r>
          </a:p>
          <a:p>
            <a:r>
              <a:rPr lang="tr-TR" dirty="0" smtClean="0"/>
              <a:t>Daha sonra cd ~/.</a:t>
            </a:r>
            <a:r>
              <a:rPr lang="tr-TR" dirty="0" err="1" smtClean="0"/>
              <a:t>ssh</a:t>
            </a:r>
            <a:r>
              <a:rPr lang="tr-TR" dirty="0" smtClean="0"/>
              <a:t> yazarak oluşturduğumuz </a:t>
            </a:r>
            <a:r>
              <a:rPr lang="tr-TR" dirty="0" err="1" smtClean="0"/>
              <a:t>ssh-key’in</a:t>
            </a:r>
            <a:r>
              <a:rPr lang="tr-TR" dirty="0" smtClean="0"/>
              <a:t> olduğu klasöre gideceğiz.</a:t>
            </a:r>
          </a:p>
          <a:p>
            <a:r>
              <a:rPr lang="tr-TR" dirty="0" err="1" smtClean="0"/>
              <a:t>ls</a:t>
            </a:r>
            <a:r>
              <a:rPr lang="tr-TR" dirty="0" smtClean="0"/>
              <a:t> ile dosyaları listeledim. 2 tane dosya var. id_ed25519 şifremiz. id_ed25519.pub ise kullanıcı adımız. Sonundaki </a:t>
            </a:r>
            <a:r>
              <a:rPr lang="tr-TR" dirty="0" err="1" smtClean="0"/>
              <a:t>pub</a:t>
            </a:r>
            <a:r>
              <a:rPr lang="tr-TR" dirty="0" smtClean="0"/>
              <a:t> ise </a:t>
            </a:r>
            <a:r>
              <a:rPr lang="tr-TR" dirty="0" err="1" smtClean="0"/>
              <a:t>public</a:t>
            </a:r>
            <a:r>
              <a:rPr lang="tr-TR" dirty="0" smtClean="0"/>
              <a:t> olduğu için geliyor. </a:t>
            </a:r>
            <a:r>
              <a:rPr lang="tr-TR" dirty="0" err="1" smtClean="0"/>
              <a:t>Pub</a:t>
            </a:r>
            <a:r>
              <a:rPr lang="tr-TR" dirty="0" smtClean="0"/>
              <a:t> olanı </a:t>
            </a:r>
            <a:r>
              <a:rPr lang="tr-TR" dirty="0" err="1" smtClean="0"/>
              <a:t>githuba</a:t>
            </a:r>
            <a:r>
              <a:rPr lang="tr-TR" dirty="0" smtClean="0"/>
              <a:t> ekleyeceğiz.</a:t>
            </a:r>
          </a:p>
          <a:p>
            <a:r>
              <a:rPr lang="tr-TR" dirty="0" smtClean="0"/>
              <a:t>Dosyanın için okumak için </a:t>
            </a:r>
            <a:r>
              <a:rPr lang="tr-TR" dirty="0" err="1"/>
              <a:t>cat</a:t>
            </a:r>
            <a:r>
              <a:rPr lang="tr-TR" dirty="0"/>
              <a:t> </a:t>
            </a:r>
            <a:r>
              <a:rPr lang="tr-TR" dirty="0" smtClean="0"/>
              <a:t>id_ed25519.pub</a:t>
            </a:r>
            <a:r>
              <a:rPr lang="tr-TR" dirty="0"/>
              <a:t> </a:t>
            </a:r>
            <a:r>
              <a:rPr lang="tr-TR" dirty="0" smtClean="0"/>
              <a:t>komutunu kullanacağız ve gelen </a:t>
            </a:r>
            <a:r>
              <a:rPr lang="tr-TR" dirty="0" err="1" smtClean="0"/>
              <a:t>ssh</a:t>
            </a:r>
            <a:r>
              <a:rPr lang="tr-TR" dirty="0" smtClean="0"/>
              <a:t>-şifresini kopyalayacağız. Kopyaladıktan sonra ilk çalıştırdığımız </a:t>
            </a:r>
            <a:r>
              <a:rPr lang="tr-TR" dirty="0" err="1" smtClean="0"/>
              <a:t>clone</a:t>
            </a:r>
            <a:r>
              <a:rPr lang="tr-TR" dirty="0" smtClean="0"/>
              <a:t> komutunu tekrar çalıştırabiliriz.</a:t>
            </a:r>
            <a:endParaRPr lang="tr-TR" dirty="0"/>
          </a:p>
        </p:txBody>
      </p:sp>
    </p:spTree>
    <p:extLst>
      <p:ext uri="{BB962C8B-B14F-4D97-AF65-F5344CB8AC3E}">
        <p14:creationId xmlns:p14="http://schemas.microsoft.com/office/powerpoint/2010/main" val="21634592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61818"/>
            <a:ext cx="9905999" cy="5329383"/>
          </a:xfrm>
        </p:spPr>
        <p:txBody>
          <a:bodyPr/>
          <a:lstStyle/>
          <a:p>
            <a:endParaRPr lang="tr-TR" dirty="0" smtClean="0"/>
          </a:p>
          <a:p>
            <a:endParaRPr lang="tr-TR" dirty="0"/>
          </a:p>
        </p:txBody>
      </p:sp>
      <p:pic>
        <p:nvPicPr>
          <p:cNvPr id="5" name="Resim 4"/>
          <p:cNvPicPr>
            <a:picLocks noChangeAspect="1"/>
          </p:cNvPicPr>
          <p:nvPr/>
        </p:nvPicPr>
        <p:blipFill>
          <a:blip r:embed="rId2"/>
          <a:stretch>
            <a:fillRect/>
          </a:stretch>
        </p:blipFill>
        <p:spPr>
          <a:xfrm>
            <a:off x="2677709" y="461818"/>
            <a:ext cx="6696912" cy="5890924"/>
          </a:xfrm>
          <a:prstGeom prst="rect">
            <a:avLst/>
          </a:prstGeom>
        </p:spPr>
      </p:pic>
    </p:spTree>
    <p:extLst>
      <p:ext uri="{BB962C8B-B14F-4D97-AF65-F5344CB8AC3E}">
        <p14:creationId xmlns:p14="http://schemas.microsoft.com/office/powerpoint/2010/main" val="1332019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865091"/>
          </a:xfrm>
        </p:spPr>
        <p:txBody>
          <a:bodyPr>
            <a:normAutofit fontScale="62500" lnSpcReduction="20000"/>
          </a:bodyPr>
          <a:lstStyle/>
          <a:p>
            <a:r>
              <a:rPr lang="tr-TR" dirty="0" smtClean="0"/>
              <a:t>46.adım</a:t>
            </a:r>
            <a:r>
              <a:rPr lang="tr-TR" dirty="0"/>
              <a:t>: - </a:t>
            </a:r>
            <a:r>
              <a:rPr lang="tr-TR" dirty="0" err="1"/>
              <a:t>Prometheus</a:t>
            </a:r>
            <a:r>
              <a:rPr lang="tr-TR" dirty="0"/>
              <a:t> nedir, </a:t>
            </a:r>
            <a:r>
              <a:rPr lang="tr-TR" dirty="0" err="1"/>
              <a:t>Jenkins</a:t>
            </a:r>
            <a:r>
              <a:rPr lang="tr-TR" dirty="0"/>
              <a:t> nedir </a:t>
            </a:r>
            <a:r>
              <a:rPr lang="tr-TR" dirty="0" smtClean="0"/>
              <a:t>?</a:t>
            </a:r>
          </a:p>
          <a:p>
            <a:r>
              <a:rPr lang="tr-TR" b="1" dirty="0" err="1" smtClean="0"/>
              <a:t>Prometheus</a:t>
            </a:r>
            <a:r>
              <a:rPr lang="tr-TR" b="1" dirty="0"/>
              <a:t>:</a:t>
            </a:r>
            <a:endParaRPr lang="tr-TR" dirty="0"/>
          </a:p>
          <a:p>
            <a:r>
              <a:rPr lang="tr-TR" b="1" dirty="0" smtClean="0"/>
              <a:t>Nedir?</a:t>
            </a:r>
            <a:r>
              <a:rPr lang="tr-TR" dirty="0" smtClean="0"/>
              <a:t> </a:t>
            </a:r>
            <a:r>
              <a:rPr lang="tr-TR" dirty="0" err="1"/>
              <a:t>Prometheus</a:t>
            </a:r>
            <a:r>
              <a:rPr lang="tr-TR" dirty="0"/>
              <a:t>, açık kaynaklı bir sistem izleme ve uyarı aracıdır.</a:t>
            </a:r>
          </a:p>
          <a:p>
            <a:r>
              <a:rPr lang="tr-TR" b="1" dirty="0" smtClean="0"/>
              <a:t>Neden Kullanılır?</a:t>
            </a:r>
            <a:r>
              <a:rPr lang="tr-TR" dirty="0" smtClean="0"/>
              <a:t> </a:t>
            </a:r>
            <a:r>
              <a:rPr lang="tr-TR" dirty="0"/>
              <a:t>Sistemlerin performansını izlemek ve hataları önceden belirleyerek uyarılar oluşturmak için kullanılır</a:t>
            </a:r>
            <a:r>
              <a:rPr lang="tr-TR" dirty="0" smtClean="0"/>
              <a:t>.</a:t>
            </a:r>
          </a:p>
          <a:p>
            <a:r>
              <a:rPr lang="tr-TR" b="1" dirty="0"/>
              <a:t>Özellikler</a:t>
            </a:r>
            <a:endParaRPr lang="tr-TR" dirty="0"/>
          </a:p>
          <a:p>
            <a:r>
              <a:rPr lang="tr-TR" b="1" dirty="0"/>
              <a:t>Metrik Toplama:</a:t>
            </a:r>
            <a:r>
              <a:rPr lang="tr-TR" dirty="0"/>
              <a:t> </a:t>
            </a:r>
            <a:r>
              <a:rPr lang="tr-TR" dirty="0" err="1"/>
              <a:t>Prometheus</a:t>
            </a:r>
            <a:r>
              <a:rPr lang="tr-TR" dirty="0"/>
              <a:t>, sistemlerden metrikleri toplar ve depolar.</a:t>
            </a:r>
          </a:p>
          <a:p>
            <a:r>
              <a:rPr lang="tr-TR" b="1" dirty="0"/>
              <a:t>Sorgulama Dili:</a:t>
            </a:r>
            <a:r>
              <a:rPr lang="tr-TR" dirty="0"/>
              <a:t> </a:t>
            </a:r>
            <a:r>
              <a:rPr lang="tr-TR" dirty="0" err="1"/>
              <a:t>PromQL</a:t>
            </a:r>
            <a:r>
              <a:rPr lang="tr-TR" dirty="0"/>
              <a:t> adında bir sorgulama dili kullanarak metrikleri sorgular ve işler.</a:t>
            </a:r>
          </a:p>
          <a:p>
            <a:r>
              <a:rPr lang="tr-TR" b="1" dirty="0"/>
              <a:t>Uyarılar:</a:t>
            </a:r>
            <a:r>
              <a:rPr lang="tr-TR" dirty="0"/>
              <a:t> Belirli koşullar sağlandığında uyarılar oluşturur ve bildirir</a:t>
            </a:r>
            <a:r>
              <a:rPr lang="tr-TR" dirty="0" smtClean="0"/>
              <a:t>.</a:t>
            </a:r>
          </a:p>
          <a:p>
            <a:r>
              <a:rPr lang="tr-TR" b="1" dirty="0"/>
              <a:t>Görselleştirme:</a:t>
            </a:r>
            <a:r>
              <a:rPr lang="tr-TR" dirty="0"/>
              <a:t> </a:t>
            </a:r>
            <a:r>
              <a:rPr lang="tr-TR" dirty="0" err="1"/>
              <a:t>Grafana</a:t>
            </a:r>
            <a:r>
              <a:rPr lang="tr-TR" dirty="0"/>
              <a:t> gibi araçlarla entegre olarak metriklerin görselleştirilmesini sağlar</a:t>
            </a:r>
            <a:r>
              <a:rPr lang="tr-TR" dirty="0" smtClean="0"/>
              <a:t>.</a:t>
            </a:r>
            <a:r>
              <a:rPr lang="tr-TR" b="1" dirty="0"/>
              <a:t> Faydaları</a:t>
            </a:r>
            <a:endParaRPr lang="tr-TR" dirty="0"/>
          </a:p>
          <a:p>
            <a:r>
              <a:rPr lang="tr-TR" b="1" dirty="0"/>
              <a:t>Hızlı Sorun Tespiti:</a:t>
            </a:r>
            <a:r>
              <a:rPr lang="tr-TR" dirty="0"/>
              <a:t> Sistem performansını izleyerek hızlı bir şekilde sorunları tespit eder.</a:t>
            </a:r>
          </a:p>
          <a:p>
            <a:r>
              <a:rPr lang="tr-TR" b="1" dirty="0"/>
              <a:t>Ölçeklenebilirlik:</a:t>
            </a:r>
            <a:r>
              <a:rPr lang="tr-TR" dirty="0"/>
              <a:t> Yüksek hacimli sistemlerde bile etkili bir şekilde çalışabilir.</a:t>
            </a:r>
          </a:p>
          <a:p>
            <a:r>
              <a:rPr lang="tr-TR" b="1" dirty="0"/>
              <a:t>Esneklik:</a:t>
            </a:r>
            <a:r>
              <a:rPr lang="tr-TR" dirty="0"/>
              <a:t> </a:t>
            </a:r>
            <a:r>
              <a:rPr lang="tr-TR" dirty="0" err="1"/>
              <a:t>Grafana</a:t>
            </a:r>
            <a:r>
              <a:rPr lang="tr-TR" dirty="0"/>
              <a:t> gibi araçlarla entegre olarak metriklerin görselleştirilmesini ve analiz edilmesini sağlar</a:t>
            </a:r>
            <a:r>
              <a:rPr lang="tr-TR" dirty="0" smtClean="0"/>
              <a:t>.</a:t>
            </a:r>
          </a:p>
          <a:p>
            <a:r>
              <a:rPr lang="tr-TR" b="1" dirty="0"/>
              <a:t>Nasıl Çalışır?</a:t>
            </a:r>
            <a:endParaRPr lang="tr-TR" dirty="0"/>
          </a:p>
          <a:p>
            <a:r>
              <a:rPr lang="tr-TR" b="1" dirty="0"/>
              <a:t>Metrik Toplama:</a:t>
            </a:r>
            <a:r>
              <a:rPr lang="tr-TR" dirty="0"/>
              <a:t> </a:t>
            </a:r>
            <a:r>
              <a:rPr lang="tr-TR" dirty="0" err="1"/>
              <a:t>Prometheus</a:t>
            </a:r>
            <a:r>
              <a:rPr lang="tr-TR" dirty="0"/>
              <a:t>, HTTP veya özel veri toplama araçlarıyla metrikleri toplar.</a:t>
            </a:r>
          </a:p>
          <a:p>
            <a:r>
              <a:rPr lang="tr-TR" b="1" dirty="0"/>
              <a:t>Depolama:</a:t>
            </a:r>
            <a:r>
              <a:rPr lang="tr-TR" dirty="0"/>
              <a:t> Toplanan metrikleri zaman serileri </a:t>
            </a:r>
            <a:r>
              <a:rPr lang="tr-TR" dirty="0" err="1"/>
              <a:t>veritabanında</a:t>
            </a:r>
            <a:r>
              <a:rPr lang="tr-TR" dirty="0"/>
              <a:t> depolar.</a:t>
            </a:r>
          </a:p>
          <a:p>
            <a:r>
              <a:rPr lang="tr-TR" b="1" dirty="0"/>
              <a:t>Sorgulama ve Uyarılar:</a:t>
            </a:r>
            <a:r>
              <a:rPr lang="tr-TR" dirty="0"/>
              <a:t> </a:t>
            </a:r>
            <a:r>
              <a:rPr lang="tr-TR" dirty="0" err="1"/>
              <a:t>PromQL</a:t>
            </a:r>
            <a:r>
              <a:rPr lang="tr-TR" dirty="0"/>
              <a:t> kullanarak metrikleri sorgular ve belirli eşik değerlerini geçtiğinde uyarılar oluşturur.</a:t>
            </a:r>
          </a:p>
          <a:p>
            <a:endParaRPr lang="tr-TR" dirty="0"/>
          </a:p>
          <a:p>
            <a:endParaRPr lang="tr-TR" dirty="0"/>
          </a:p>
          <a:p>
            <a:endParaRPr lang="tr-TR" dirty="0"/>
          </a:p>
        </p:txBody>
      </p:sp>
    </p:spTree>
    <p:extLst>
      <p:ext uri="{BB962C8B-B14F-4D97-AF65-F5344CB8AC3E}">
        <p14:creationId xmlns:p14="http://schemas.microsoft.com/office/powerpoint/2010/main" val="22508986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717309"/>
          </a:xfrm>
        </p:spPr>
        <p:txBody>
          <a:bodyPr>
            <a:normAutofit fontScale="70000" lnSpcReduction="20000"/>
          </a:bodyPr>
          <a:lstStyle/>
          <a:p>
            <a:r>
              <a:rPr lang="tr-TR" b="1" dirty="0" smtClean="0"/>
              <a:t>Nedir?</a:t>
            </a:r>
            <a:r>
              <a:rPr lang="tr-TR" dirty="0" smtClean="0"/>
              <a:t> </a:t>
            </a:r>
            <a:r>
              <a:rPr lang="tr-TR" dirty="0" err="1"/>
              <a:t>Jenkins</a:t>
            </a:r>
            <a:r>
              <a:rPr lang="tr-TR" dirty="0"/>
              <a:t>, açık kaynaklı bir otomasyon sunucusudur ve sürekli entegrasyon ve sürekli dağıtım (CI/CD) süreçlerini yönetmek için kullanılır.</a:t>
            </a:r>
          </a:p>
          <a:p>
            <a:r>
              <a:rPr lang="tr-TR" b="1" dirty="0" smtClean="0"/>
              <a:t>Neden Kullanılır?</a:t>
            </a:r>
            <a:r>
              <a:rPr lang="tr-TR" dirty="0" smtClean="0"/>
              <a:t> </a:t>
            </a:r>
            <a:r>
              <a:rPr lang="tr-TR" dirty="0"/>
              <a:t>Yazılım geliştirme süreçlerini otomatikleştirir ve geliştiricilere hızlı geri bildirim sağlar</a:t>
            </a:r>
            <a:r>
              <a:rPr lang="tr-TR" dirty="0" smtClean="0"/>
              <a:t>.</a:t>
            </a:r>
          </a:p>
          <a:p>
            <a:r>
              <a:rPr lang="tr-TR" b="1" dirty="0"/>
              <a:t>Özellikler</a:t>
            </a:r>
            <a:endParaRPr lang="tr-TR" dirty="0"/>
          </a:p>
          <a:p>
            <a:r>
              <a:rPr lang="tr-TR" b="1" dirty="0"/>
              <a:t>CI/CD İşlemleri:</a:t>
            </a:r>
            <a:r>
              <a:rPr lang="tr-TR" dirty="0"/>
              <a:t> Otomatik derleme, test, dağıtım ve raporlama gibi süreçleri destekler.</a:t>
            </a:r>
          </a:p>
          <a:p>
            <a:r>
              <a:rPr lang="tr-TR" b="1" dirty="0"/>
              <a:t>Geniş Entegrasyon:</a:t>
            </a:r>
            <a:r>
              <a:rPr lang="tr-TR" dirty="0"/>
              <a:t> Çeşitli araçlar ve servislerle entegrasyon sağlar.</a:t>
            </a:r>
          </a:p>
          <a:p>
            <a:r>
              <a:rPr lang="tr-TR" b="1" dirty="0"/>
              <a:t>Esneklik:</a:t>
            </a:r>
            <a:r>
              <a:rPr lang="tr-TR" dirty="0"/>
              <a:t> Değişiklikler algılandığında otomatik olarak işlemleri başlatma ve yapılandırma esnekliği sunar.</a:t>
            </a:r>
          </a:p>
          <a:p>
            <a:r>
              <a:rPr lang="tr-TR" b="1" dirty="0"/>
              <a:t>Nasıl Çalışır?</a:t>
            </a:r>
            <a:endParaRPr lang="tr-TR" dirty="0"/>
          </a:p>
          <a:p>
            <a:r>
              <a:rPr lang="tr-TR" b="1" dirty="0"/>
              <a:t>Proje Yapılandırması:</a:t>
            </a:r>
            <a:r>
              <a:rPr lang="tr-TR" dirty="0"/>
              <a:t> </a:t>
            </a:r>
            <a:r>
              <a:rPr lang="tr-TR" dirty="0" err="1"/>
              <a:t>Jenkins</a:t>
            </a:r>
            <a:r>
              <a:rPr lang="tr-TR" dirty="0"/>
              <a:t>, projelerin yapılandırılması ve işlemlerin tanımlanması için bir </a:t>
            </a:r>
            <a:r>
              <a:rPr lang="tr-TR" dirty="0" err="1"/>
              <a:t>arayüz</a:t>
            </a:r>
            <a:r>
              <a:rPr lang="tr-TR" dirty="0"/>
              <a:t> sunar.</a:t>
            </a:r>
          </a:p>
          <a:p>
            <a:r>
              <a:rPr lang="tr-TR" b="1" dirty="0"/>
              <a:t>Geri Bildirim:</a:t>
            </a:r>
            <a:r>
              <a:rPr lang="tr-TR" dirty="0"/>
              <a:t> Yapılan her değişiklik sonrası derleme ve test işlemleri otomatik olarak başlatılır.</a:t>
            </a:r>
          </a:p>
          <a:p>
            <a:r>
              <a:rPr lang="tr-TR" b="1" dirty="0"/>
              <a:t>Raporlama:</a:t>
            </a:r>
            <a:r>
              <a:rPr lang="tr-TR" dirty="0"/>
              <a:t> İşlemlerin sonuçları raporlanır ve geliştiricilere geri bildirim sağlanır</a:t>
            </a:r>
            <a:r>
              <a:rPr lang="tr-TR" dirty="0" smtClean="0"/>
              <a:t>.</a:t>
            </a:r>
          </a:p>
          <a:p>
            <a:r>
              <a:rPr lang="tr-TR" b="1" dirty="0"/>
              <a:t>Faydaları</a:t>
            </a:r>
            <a:endParaRPr lang="tr-TR" dirty="0"/>
          </a:p>
          <a:p>
            <a:r>
              <a:rPr lang="tr-TR" b="1" dirty="0"/>
              <a:t>Hızlı Geri Bildirim:</a:t>
            </a:r>
            <a:r>
              <a:rPr lang="tr-TR" dirty="0"/>
              <a:t> Kod değişikliklerinin hızlı bir şekilde derlenmesi ve test edilmesi sağlanır.</a:t>
            </a:r>
          </a:p>
          <a:p>
            <a:r>
              <a:rPr lang="tr-TR" b="1" dirty="0"/>
              <a:t>Hata Bulma Süresi Azalır:</a:t>
            </a:r>
            <a:r>
              <a:rPr lang="tr-TR" dirty="0"/>
              <a:t> Hataların erken tespit edilmesi sağlanarak hata bulma süresi azalır.</a:t>
            </a:r>
          </a:p>
          <a:p>
            <a:r>
              <a:rPr lang="tr-TR" b="1" dirty="0"/>
              <a:t>Süreç Otomasyonu:</a:t>
            </a:r>
            <a:r>
              <a:rPr lang="tr-TR" dirty="0"/>
              <a:t> CI/CD işlemlerinin otomatikleştirilmesi, geliştirme süreçlerini hızlandırır ve verimliliği artırır.</a:t>
            </a:r>
          </a:p>
          <a:p>
            <a:endParaRPr lang="tr-TR" dirty="0"/>
          </a:p>
          <a:p>
            <a:endParaRPr lang="tr-TR" dirty="0"/>
          </a:p>
        </p:txBody>
      </p:sp>
    </p:spTree>
    <p:extLst>
      <p:ext uri="{BB962C8B-B14F-4D97-AF65-F5344CB8AC3E}">
        <p14:creationId xmlns:p14="http://schemas.microsoft.com/office/powerpoint/2010/main" val="23369310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818909"/>
          </a:xfrm>
        </p:spPr>
        <p:txBody>
          <a:bodyPr>
            <a:normAutofit fontScale="62500" lnSpcReduction="20000"/>
          </a:bodyPr>
          <a:lstStyle/>
          <a:p>
            <a:r>
              <a:rPr lang="tr-TR" dirty="0" smtClean="0"/>
              <a:t>47.adım: - </a:t>
            </a:r>
            <a:r>
              <a:rPr lang="tr-TR" dirty="0" err="1" smtClean="0"/>
              <a:t>Ansible</a:t>
            </a:r>
            <a:r>
              <a:rPr lang="tr-TR" dirty="0" smtClean="0"/>
              <a:t> nedir ? </a:t>
            </a:r>
          </a:p>
          <a:p>
            <a:r>
              <a:rPr lang="tr-TR" b="1" dirty="0" smtClean="0"/>
              <a:t>Nedir?</a:t>
            </a:r>
            <a:r>
              <a:rPr lang="tr-TR" dirty="0" smtClean="0"/>
              <a:t> </a:t>
            </a:r>
            <a:r>
              <a:rPr lang="tr-TR" dirty="0" err="1"/>
              <a:t>Ansible</a:t>
            </a:r>
            <a:r>
              <a:rPr lang="tr-TR" dirty="0"/>
              <a:t>, açık kaynaklı bir otomatik dağıtım ve yapılandırma yönetimi aracıdır.</a:t>
            </a:r>
          </a:p>
          <a:p>
            <a:r>
              <a:rPr lang="tr-TR" b="1" dirty="0" smtClean="0"/>
              <a:t>Neden Kullanılır?</a:t>
            </a:r>
            <a:r>
              <a:rPr lang="tr-TR" dirty="0" smtClean="0"/>
              <a:t> </a:t>
            </a:r>
            <a:r>
              <a:rPr lang="tr-TR" dirty="0"/>
              <a:t>Altyapıyı otomatikleştirmek, yapılandırmayı yönetmek ve uygulamaları dağıtmak için kullanılır.</a:t>
            </a:r>
          </a:p>
          <a:p>
            <a:r>
              <a:rPr lang="tr-TR" b="1" dirty="0"/>
              <a:t>Özellikler</a:t>
            </a:r>
            <a:endParaRPr lang="tr-TR" dirty="0"/>
          </a:p>
          <a:p>
            <a:r>
              <a:rPr lang="tr-TR" b="1" dirty="0"/>
              <a:t>Yapılandırma Yönetimi:</a:t>
            </a:r>
            <a:r>
              <a:rPr lang="tr-TR" dirty="0"/>
              <a:t> Yapılandırma dosyalarını kullanarak sunucuların ve uygulamaların durumunu tanımlar ve yönetir.</a:t>
            </a:r>
          </a:p>
          <a:p>
            <a:r>
              <a:rPr lang="tr-TR" b="1" dirty="0"/>
              <a:t>Otomatik Dağıtım:</a:t>
            </a:r>
            <a:r>
              <a:rPr lang="tr-TR" dirty="0"/>
              <a:t> Kapsamlı bir sunucu ve uygulama dağıtımı sağlar.</a:t>
            </a:r>
          </a:p>
          <a:p>
            <a:r>
              <a:rPr lang="tr-TR" b="1" dirty="0"/>
              <a:t>Modüler ve Esnek:</a:t>
            </a:r>
            <a:r>
              <a:rPr lang="tr-TR" dirty="0"/>
              <a:t> Kolayca genişletilebilir ve farklı sistemlerle entegre edilebilir</a:t>
            </a:r>
            <a:r>
              <a:rPr lang="tr-TR" dirty="0" smtClean="0"/>
              <a:t>.</a:t>
            </a:r>
          </a:p>
          <a:p>
            <a:r>
              <a:rPr lang="tr-TR" b="1" dirty="0"/>
              <a:t>Yapılandırma Dosyaları:</a:t>
            </a:r>
            <a:r>
              <a:rPr lang="tr-TR" dirty="0"/>
              <a:t> </a:t>
            </a:r>
            <a:r>
              <a:rPr lang="tr-TR" dirty="0" err="1"/>
              <a:t>Ansible</a:t>
            </a:r>
            <a:r>
              <a:rPr lang="tr-TR" dirty="0"/>
              <a:t>, YAML formatında yapılandırma dosyalarını kullanır.</a:t>
            </a:r>
          </a:p>
          <a:p>
            <a:r>
              <a:rPr lang="tr-TR" b="1" dirty="0"/>
              <a:t>Hedef Belirtimi:</a:t>
            </a:r>
            <a:r>
              <a:rPr lang="tr-TR" dirty="0"/>
              <a:t> Hangi sunucuların veya uygulamaların yapılandırılacağını ve dağıtılacağını belirler.</a:t>
            </a:r>
          </a:p>
          <a:p>
            <a:r>
              <a:rPr lang="tr-TR" b="1" dirty="0"/>
              <a:t>Modüller:</a:t>
            </a:r>
            <a:r>
              <a:rPr lang="tr-TR" dirty="0"/>
              <a:t> Farklı görevleri gerçekleştirmek için kullanılan modülleri içerir.</a:t>
            </a:r>
          </a:p>
          <a:p>
            <a:r>
              <a:rPr lang="tr-TR" b="1" dirty="0"/>
              <a:t>Faydaları</a:t>
            </a:r>
            <a:endParaRPr lang="tr-TR" dirty="0"/>
          </a:p>
          <a:p>
            <a:r>
              <a:rPr lang="tr-TR" b="1" dirty="0"/>
              <a:t>Basit Kullanım:</a:t>
            </a:r>
            <a:r>
              <a:rPr lang="tr-TR" dirty="0"/>
              <a:t> YAML formatı ve basit </a:t>
            </a:r>
            <a:r>
              <a:rPr lang="tr-TR" dirty="0" err="1"/>
              <a:t>syntaxıyla</a:t>
            </a:r>
            <a:r>
              <a:rPr lang="tr-TR" dirty="0"/>
              <a:t> kullanımı kolaydır.</a:t>
            </a:r>
          </a:p>
          <a:p>
            <a:r>
              <a:rPr lang="tr-TR" b="1" dirty="0"/>
              <a:t>Geniş Kapsamlı:</a:t>
            </a:r>
            <a:r>
              <a:rPr lang="tr-TR" dirty="0"/>
              <a:t> Sunucu yapılandırmasından uygulama dağıtımına kadar geniş bir yelpazede kullanılabilir.</a:t>
            </a:r>
          </a:p>
          <a:p>
            <a:r>
              <a:rPr lang="tr-TR" b="1" dirty="0"/>
              <a:t>Otomasyon:</a:t>
            </a:r>
            <a:r>
              <a:rPr lang="tr-TR" dirty="0"/>
              <a:t> Altyapı ve uygulama dağıtımını otomatikleştirerek zaman ve iş gücü tasarrufu </a:t>
            </a:r>
            <a:r>
              <a:rPr lang="tr-TR" dirty="0" smtClean="0"/>
              <a:t>sağlar.</a:t>
            </a:r>
          </a:p>
        </p:txBody>
      </p:sp>
    </p:spTree>
    <p:extLst>
      <p:ext uri="{BB962C8B-B14F-4D97-AF65-F5344CB8AC3E}">
        <p14:creationId xmlns:p14="http://schemas.microsoft.com/office/powerpoint/2010/main" val="1835352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717309"/>
          </a:xfrm>
        </p:spPr>
        <p:txBody>
          <a:bodyPr>
            <a:normAutofit fontScale="62500" lnSpcReduction="20000"/>
          </a:bodyPr>
          <a:lstStyle/>
          <a:p>
            <a:r>
              <a:rPr lang="tr-TR" dirty="0" smtClean="0"/>
              <a:t>48.adım</a:t>
            </a:r>
            <a:r>
              <a:rPr lang="tr-TR" dirty="0"/>
              <a:t>: - </a:t>
            </a:r>
            <a:r>
              <a:rPr lang="tr-TR" dirty="0" err="1"/>
              <a:t>Kubernate</a:t>
            </a:r>
            <a:r>
              <a:rPr lang="tr-TR" dirty="0"/>
              <a:t> nedir ? </a:t>
            </a:r>
            <a:endParaRPr lang="tr-TR" dirty="0" smtClean="0"/>
          </a:p>
          <a:p>
            <a:r>
              <a:rPr lang="tr-TR" b="1" dirty="0" err="1"/>
              <a:t>Kubernetes</a:t>
            </a:r>
            <a:r>
              <a:rPr lang="tr-TR" b="1" dirty="0"/>
              <a:t>: Konteyner </a:t>
            </a:r>
            <a:r>
              <a:rPr lang="tr-TR" b="1" dirty="0" err="1"/>
              <a:t>Orkestrasyon</a:t>
            </a:r>
            <a:r>
              <a:rPr lang="tr-TR" b="1" dirty="0"/>
              <a:t> Platformu</a:t>
            </a:r>
            <a:endParaRPr lang="tr-TR" dirty="0"/>
          </a:p>
          <a:p>
            <a:r>
              <a:rPr lang="tr-TR" b="1" dirty="0" smtClean="0"/>
              <a:t>Ne</a:t>
            </a:r>
            <a:r>
              <a:rPr lang="tr-TR" b="1" dirty="0"/>
              <a:t>?</a:t>
            </a:r>
            <a:r>
              <a:rPr lang="tr-TR" dirty="0"/>
              <a:t> </a:t>
            </a:r>
            <a:r>
              <a:rPr lang="tr-TR" dirty="0" err="1"/>
              <a:t>Kubernetes</a:t>
            </a:r>
            <a:r>
              <a:rPr lang="tr-TR" dirty="0"/>
              <a:t>, açık kaynaklı bir konteyner </a:t>
            </a:r>
            <a:r>
              <a:rPr lang="tr-TR" dirty="0" err="1"/>
              <a:t>orkestrasyon</a:t>
            </a:r>
            <a:r>
              <a:rPr lang="tr-TR" dirty="0"/>
              <a:t> platformudur.</a:t>
            </a:r>
          </a:p>
          <a:p>
            <a:r>
              <a:rPr lang="tr-TR" b="1" dirty="0"/>
              <a:t>Neden?</a:t>
            </a:r>
            <a:r>
              <a:rPr lang="tr-TR" dirty="0"/>
              <a:t> Konteyner uygulamalarının dağıtımını, ölçeklenmesini ve yönetimini kolaylaştırır</a:t>
            </a:r>
            <a:r>
              <a:rPr lang="tr-TR" dirty="0" smtClean="0"/>
              <a:t>.</a:t>
            </a:r>
          </a:p>
          <a:p>
            <a:r>
              <a:rPr lang="tr-TR" b="1" dirty="0"/>
              <a:t>Özellikler</a:t>
            </a:r>
            <a:endParaRPr lang="tr-TR" dirty="0"/>
          </a:p>
          <a:p>
            <a:r>
              <a:rPr lang="tr-TR" b="1" dirty="0"/>
              <a:t>Konteyner Yönetimi:</a:t>
            </a:r>
            <a:r>
              <a:rPr lang="tr-TR" dirty="0"/>
              <a:t> </a:t>
            </a:r>
            <a:r>
              <a:rPr lang="tr-TR" dirty="0" err="1"/>
              <a:t>Docker</a:t>
            </a:r>
            <a:r>
              <a:rPr lang="tr-TR" dirty="0"/>
              <a:t> gibi konteyner teknolojilerini kullanarak uygulamaları paketler ve çalıştırır.</a:t>
            </a:r>
          </a:p>
          <a:p>
            <a:r>
              <a:rPr lang="tr-TR" b="1" dirty="0"/>
              <a:t>Otomatik Ölçeklendirme:</a:t>
            </a:r>
            <a:r>
              <a:rPr lang="tr-TR" dirty="0"/>
              <a:t> İhtiyaca göre otomatik olarak kaynakları ölçeklendirir.</a:t>
            </a:r>
          </a:p>
          <a:p>
            <a:r>
              <a:rPr lang="tr-TR" b="1" dirty="0"/>
              <a:t>Yük Dengesi:</a:t>
            </a:r>
            <a:r>
              <a:rPr lang="tr-TR" dirty="0"/>
              <a:t> Trafik yönlendirme ve yük dengeleme gibi özellikler sunar</a:t>
            </a:r>
            <a:r>
              <a:rPr lang="tr-TR" dirty="0" smtClean="0"/>
              <a:t>.</a:t>
            </a:r>
          </a:p>
          <a:p>
            <a:r>
              <a:rPr lang="tr-TR" b="1" dirty="0"/>
              <a:t>Nasıl Çalışır?</a:t>
            </a:r>
            <a:endParaRPr lang="tr-TR" dirty="0"/>
          </a:p>
          <a:p>
            <a:r>
              <a:rPr lang="tr-TR" b="1" dirty="0" err="1"/>
              <a:t>Podlar</a:t>
            </a:r>
            <a:r>
              <a:rPr lang="tr-TR" b="1" dirty="0"/>
              <a:t>:</a:t>
            </a:r>
            <a:r>
              <a:rPr lang="tr-TR" dirty="0"/>
              <a:t> Konteynerleri gruplayarak birlikte çalışan uygulamaları tanımlar.</a:t>
            </a:r>
          </a:p>
          <a:p>
            <a:r>
              <a:rPr lang="tr-TR" b="1" dirty="0"/>
              <a:t>İş Yükleri:</a:t>
            </a:r>
            <a:r>
              <a:rPr lang="tr-TR" dirty="0"/>
              <a:t> Uygulamaların nasıl çalıştırılacağını ve ölçeklendirileceğini tanımlar.</a:t>
            </a:r>
          </a:p>
          <a:p>
            <a:r>
              <a:rPr lang="tr-TR" b="1" dirty="0"/>
              <a:t>Servisler:</a:t>
            </a:r>
            <a:r>
              <a:rPr lang="tr-TR" dirty="0"/>
              <a:t> İş yüklerine erişim sağlayarak yük dengelemeyi yönetir</a:t>
            </a:r>
            <a:r>
              <a:rPr lang="tr-TR" dirty="0" smtClean="0"/>
              <a:t>.</a:t>
            </a:r>
          </a:p>
          <a:p>
            <a:r>
              <a:rPr lang="tr-TR" b="1" dirty="0"/>
              <a:t>Faydaları</a:t>
            </a:r>
            <a:endParaRPr lang="tr-TR" dirty="0"/>
          </a:p>
          <a:p>
            <a:r>
              <a:rPr lang="tr-TR" b="1" dirty="0"/>
              <a:t>Elastik:</a:t>
            </a:r>
            <a:r>
              <a:rPr lang="tr-TR" dirty="0"/>
              <a:t> İhtiyaca göre otomatik olarak kaynakları ölçeklendirerek esneklik sağlar.</a:t>
            </a:r>
          </a:p>
          <a:p>
            <a:r>
              <a:rPr lang="tr-TR" b="1" dirty="0"/>
              <a:t>Yüksek Kullanılabilirlik:</a:t>
            </a:r>
            <a:r>
              <a:rPr lang="tr-TR" dirty="0"/>
              <a:t> Yük dengeleme ve otomatik yeniden başlatma gibi özelliklerle yüksek kullanılabilirlik sağlar.</a:t>
            </a:r>
          </a:p>
          <a:p>
            <a:r>
              <a:rPr lang="tr-TR" b="1" dirty="0"/>
              <a:t>Hızlı Dağıtım:</a:t>
            </a:r>
            <a:r>
              <a:rPr lang="tr-TR" dirty="0"/>
              <a:t> Uygulamaların hızlı bir şekilde dağıtılmasını ve güncellenmesini sağlar</a:t>
            </a:r>
            <a:r>
              <a:rPr lang="tr-TR" dirty="0" smtClean="0"/>
              <a:t>.</a:t>
            </a:r>
            <a:endParaRPr lang="tr-TR" dirty="0"/>
          </a:p>
        </p:txBody>
      </p:sp>
    </p:spTree>
    <p:extLst>
      <p:ext uri="{BB962C8B-B14F-4D97-AF65-F5344CB8AC3E}">
        <p14:creationId xmlns:p14="http://schemas.microsoft.com/office/powerpoint/2010/main" val="19085539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717309"/>
          </a:xfrm>
        </p:spPr>
        <p:txBody>
          <a:bodyPr>
            <a:normAutofit fontScale="62500" lnSpcReduction="20000"/>
          </a:bodyPr>
          <a:lstStyle/>
          <a:p>
            <a:r>
              <a:rPr lang="tr-TR" dirty="0" smtClean="0"/>
              <a:t>49.adım</a:t>
            </a:r>
            <a:r>
              <a:rPr lang="tr-TR" dirty="0"/>
              <a:t>: - </a:t>
            </a:r>
            <a:r>
              <a:rPr lang="tr-TR" dirty="0" err="1"/>
              <a:t>Datadog</a:t>
            </a:r>
            <a:r>
              <a:rPr lang="tr-TR" dirty="0"/>
              <a:t> </a:t>
            </a:r>
            <a:r>
              <a:rPr lang="tr-TR" dirty="0" err="1"/>
              <a:t>Monitoring</a:t>
            </a:r>
            <a:r>
              <a:rPr lang="tr-TR" dirty="0"/>
              <a:t> nedir ? </a:t>
            </a:r>
            <a:endParaRPr lang="tr-TR" dirty="0" smtClean="0"/>
          </a:p>
          <a:p>
            <a:r>
              <a:rPr lang="tr-TR" b="1" dirty="0" err="1"/>
              <a:t>Datadog</a:t>
            </a:r>
            <a:r>
              <a:rPr lang="tr-TR" b="1" dirty="0"/>
              <a:t> </a:t>
            </a:r>
            <a:r>
              <a:rPr lang="tr-TR" b="1" dirty="0" err="1"/>
              <a:t>Monitoring</a:t>
            </a:r>
            <a:r>
              <a:rPr lang="tr-TR" b="1" dirty="0"/>
              <a:t>: Bulut Tabanlı Uygulama İzleme </a:t>
            </a:r>
            <a:r>
              <a:rPr lang="tr-TR" b="1" dirty="0" smtClean="0"/>
              <a:t>Platformu</a:t>
            </a:r>
            <a:endParaRPr lang="tr-TR" dirty="0" smtClean="0"/>
          </a:p>
          <a:p>
            <a:r>
              <a:rPr lang="tr-TR" b="1" dirty="0" smtClean="0"/>
              <a:t>Nedir?</a:t>
            </a:r>
            <a:r>
              <a:rPr lang="tr-TR" dirty="0" smtClean="0"/>
              <a:t> </a:t>
            </a:r>
            <a:r>
              <a:rPr lang="tr-TR" dirty="0" err="1"/>
              <a:t>Datadog</a:t>
            </a:r>
            <a:r>
              <a:rPr lang="tr-TR" dirty="0"/>
              <a:t> </a:t>
            </a:r>
            <a:r>
              <a:rPr lang="tr-TR" dirty="0" err="1"/>
              <a:t>Monitoring</a:t>
            </a:r>
            <a:r>
              <a:rPr lang="tr-TR" dirty="0"/>
              <a:t>, bulut tabanlı bir uygulama izleme ve performans yönetim platformudur.</a:t>
            </a:r>
          </a:p>
          <a:p>
            <a:r>
              <a:rPr lang="tr-TR" b="1" dirty="0" smtClean="0"/>
              <a:t>Neden Kullanılır?</a:t>
            </a:r>
            <a:r>
              <a:rPr lang="tr-TR" dirty="0" smtClean="0"/>
              <a:t> </a:t>
            </a:r>
            <a:r>
              <a:rPr lang="tr-TR" dirty="0"/>
              <a:t>Uygulamaların performansını izlemek, hataları tanımlamak ve sorunları çözmek için kullanılır</a:t>
            </a:r>
            <a:r>
              <a:rPr lang="tr-TR" dirty="0" smtClean="0"/>
              <a:t>.</a:t>
            </a:r>
          </a:p>
          <a:p>
            <a:r>
              <a:rPr lang="tr-TR" b="1" dirty="0"/>
              <a:t>Özellikler</a:t>
            </a:r>
            <a:endParaRPr lang="tr-TR" dirty="0"/>
          </a:p>
          <a:p>
            <a:r>
              <a:rPr lang="tr-TR" b="1" dirty="0"/>
              <a:t>Metrik Toplama:</a:t>
            </a:r>
            <a:r>
              <a:rPr lang="tr-TR" dirty="0"/>
              <a:t> Uygulamalardan ve altyapı kaynaklarından metrikleri toplar.</a:t>
            </a:r>
          </a:p>
          <a:p>
            <a:r>
              <a:rPr lang="tr-TR" b="1" dirty="0"/>
              <a:t>Otomatik Keşif:</a:t>
            </a:r>
            <a:r>
              <a:rPr lang="tr-TR" dirty="0"/>
              <a:t> Otomatik olarak hizmetlerinizi ve altyapınızı keşfeder.</a:t>
            </a:r>
          </a:p>
          <a:p>
            <a:r>
              <a:rPr lang="tr-TR" b="1" dirty="0"/>
              <a:t>Görselleştirme:</a:t>
            </a:r>
            <a:r>
              <a:rPr lang="tr-TR" dirty="0"/>
              <a:t> Grafikler, görseller ve panolar oluşturarak metrikleri görselleştirir.</a:t>
            </a:r>
          </a:p>
          <a:p>
            <a:r>
              <a:rPr lang="tr-TR" b="1" dirty="0"/>
              <a:t>Nasıl Çalışır?</a:t>
            </a:r>
            <a:endParaRPr lang="tr-TR" dirty="0"/>
          </a:p>
          <a:p>
            <a:r>
              <a:rPr lang="tr-TR" b="1" dirty="0"/>
              <a:t>Metrik Toplama Ajanları:</a:t>
            </a:r>
            <a:r>
              <a:rPr lang="tr-TR" dirty="0"/>
              <a:t> Sunuculara veya uygulamalara ajanlar yüklenir ve metrikler toplanır.</a:t>
            </a:r>
          </a:p>
          <a:p>
            <a:r>
              <a:rPr lang="tr-TR" b="1" dirty="0"/>
              <a:t>Veri Depolama ve Analiz:</a:t>
            </a:r>
            <a:r>
              <a:rPr lang="tr-TR" dirty="0"/>
              <a:t> Toplanan veriler, </a:t>
            </a:r>
            <a:r>
              <a:rPr lang="tr-TR" dirty="0" err="1"/>
              <a:t>Datadog</a:t>
            </a:r>
            <a:r>
              <a:rPr lang="tr-TR" dirty="0"/>
              <a:t> platformunda depolanır ve analiz edilir.</a:t>
            </a:r>
          </a:p>
          <a:p>
            <a:r>
              <a:rPr lang="tr-TR" b="1" dirty="0"/>
              <a:t>Uyarılar ve Olaylar:</a:t>
            </a:r>
            <a:r>
              <a:rPr lang="tr-TR" dirty="0"/>
              <a:t> Belirli koşullar karşılandığında uyarılar oluşturulur ve olaylar kaydedilir.</a:t>
            </a:r>
          </a:p>
          <a:p>
            <a:r>
              <a:rPr lang="tr-TR" b="1" dirty="0"/>
              <a:t>Faydaları</a:t>
            </a:r>
            <a:endParaRPr lang="tr-TR" dirty="0"/>
          </a:p>
          <a:p>
            <a:r>
              <a:rPr lang="tr-TR" b="1" dirty="0"/>
              <a:t>Anlık Görünürlük:</a:t>
            </a:r>
            <a:r>
              <a:rPr lang="tr-TR" dirty="0"/>
              <a:t> Gerçek zamanlı izleme ve görselleştirme ile anlık görünürlük sağlar.</a:t>
            </a:r>
          </a:p>
          <a:p>
            <a:r>
              <a:rPr lang="tr-TR" b="1" dirty="0"/>
              <a:t>Hata Tespiti:</a:t>
            </a:r>
            <a:r>
              <a:rPr lang="tr-TR" dirty="0"/>
              <a:t> Hataları hızlı bir şekilde tanımlayarak sorunları çözmeye yardımcı olur.</a:t>
            </a:r>
          </a:p>
          <a:p>
            <a:r>
              <a:rPr lang="tr-TR" b="1" dirty="0"/>
              <a:t>Performans Optimizasyonu:</a:t>
            </a:r>
            <a:r>
              <a:rPr lang="tr-TR" dirty="0"/>
              <a:t> Uygulamaların ve altyapının performansını optimize etmek için veri sağlar.</a:t>
            </a:r>
          </a:p>
          <a:p>
            <a:endParaRPr lang="tr-TR" dirty="0"/>
          </a:p>
          <a:p>
            <a:endParaRPr lang="tr-TR" dirty="0"/>
          </a:p>
        </p:txBody>
      </p:sp>
    </p:spTree>
    <p:extLst>
      <p:ext uri="{BB962C8B-B14F-4D97-AF65-F5344CB8AC3E}">
        <p14:creationId xmlns:p14="http://schemas.microsoft.com/office/powerpoint/2010/main" val="4218490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61818"/>
            <a:ext cx="9905999" cy="5329383"/>
          </a:xfrm>
        </p:spPr>
        <p:txBody>
          <a:bodyPr/>
          <a:lstStyle/>
          <a:p>
            <a:r>
              <a:rPr lang="tr-TR" dirty="0" smtClean="0"/>
              <a:t>5. adım ikinci kısım: Git </a:t>
            </a:r>
            <a:r>
              <a:rPr lang="tr-TR" dirty="0" err="1"/>
              <a:t>ayarlarınını</a:t>
            </a:r>
            <a:r>
              <a:rPr lang="tr-TR" dirty="0"/>
              <a:t> user.name, </a:t>
            </a:r>
            <a:r>
              <a:rPr lang="tr-TR" dirty="0" err="1"/>
              <a:t>user.password</a:t>
            </a:r>
            <a:r>
              <a:rPr lang="tr-TR" dirty="0"/>
              <a:t> yapalım</a:t>
            </a:r>
            <a:r>
              <a:rPr lang="tr-TR" dirty="0" smtClean="0"/>
              <a:t>.</a:t>
            </a:r>
          </a:p>
          <a:p>
            <a:endParaRPr lang="tr-TR" dirty="0"/>
          </a:p>
        </p:txBody>
      </p:sp>
      <p:pic>
        <p:nvPicPr>
          <p:cNvPr id="4" name="Resim 3"/>
          <p:cNvPicPr>
            <a:picLocks noChangeAspect="1"/>
          </p:cNvPicPr>
          <p:nvPr/>
        </p:nvPicPr>
        <p:blipFill>
          <a:blip r:embed="rId2"/>
          <a:stretch>
            <a:fillRect/>
          </a:stretch>
        </p:blipFill>
        <p:spPr>
          <a:xfrm>
            <a:off x="2557462" y="1304925"/>
            <a:ext cx="7077075" cy="4248150"/>
          </a:xfrm>
          <a:prstGeom prst="rect">
            <a:avLst/>
          </a:prstGeom>
        </p:spPr>
      </p:pic>
    </p:spTree>
    <p:extLst>
      <p:ext uri="{BB962C8B-B14F-4D97-AF65-F5344CB8AC3E}">
        <p14:creationId xmlns:p14="http://schemas.microsoft.com/office/powerpoint/2010/main" val="7269081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5717309"/>
          </a:xfrm>
        </p:spPr>
        <p:txBody>
          <a:bodyPr>
            <a:normAutofit fontScale="55000" lnSpcReduction="20000"/>
          </a:bodyPr>
          <a:lstStyle/>
          <a:p>
            <a:r>
              <a:rPr lang="tr-TR" dirty="0" smtClean="0"/>
              <a:t>50.adım</a:t>
            </a:r>
            <a:r>
              <a:rPr lang="tr-TR" dirty="0"/>
              <a:t>: - </a:t>
            </a:r>
            <a:r>
              <a:rPr lang="tr-TR" dirty="0" err="1"/>
              <a:t>Kanban</a:t>
            </a:r>
            <a:r>
              <a:rPr lang="tr-TR" dirty="0"/>
              <a:t> nedir ? </a:t>
            </a:r>
            <a:endParaRPr lang="tr-TR" dirty="0" smtClean="0"/>
          </a:p>
          <a:p>
            <a:r>
              <a:rPr lang="tr-TR" b="1" dirty="0" err="1"/>
              <a:t>Kanban</a:t>
            </a:r>
            <a:r>
              <a:rPr lang="tr-TR" b="1" dirty="0"/>
              <a:t>: İş Akışı Yönetimi </a:t>
            </a:r>
            <a:r>
              <a:rPr lang="tr-TR" b="1" dirty="0" smtClean="0"/>
              <a:t>Metodolojisi</a:t>
            </a:r>
            <a:endParaRPr lang="tr-TR" dirty="0" smtClean="0"/>
          </a:p>
          <a:p>
            <a:r>
              <a:rPr lang="tr-TR" b="1" dirty="0" smtClean="0"/>
              <a:t>Nedir?</a:t>
            </a:r>
            <a:r>
              <a:rPr lang="tr-TR" dirty="0" smtClean="0"/>
              <a:t> </a:t>
            </a:r>
            <a:r>
              <a:rPr lang="tr-TR" dirty="0" err="1"/>
              <a:t>Kanban</a:t>
            </a:r>
            <a:r>
              <a:rPr lang="tr-TR" dirty="0"/>
              <a:t>, iş akışını görsel olarak yönetmek ve optimize etmek için kullanılan bir yöntemdir.</a:t>
            </a:r>
          </a:p>
          <a:p>
            <a:r>
              <a:rPr lang="tr-TR" b="1" dirty="0" smtClean="0"/>
              <a:t>Neden Kullanılır?</a:t>
            </a:r>
            <a:r>
              <a:rPr lang="tr-TR" dirty="0" smtClean="0"/>
              <a:t> </a:t>
            </a:r>
            <a:r>
              <a:rPr lang="tr-TR" dirty="0"/>
              <a:t>Görsel bir panoda işlerin akışını izleyerek, verimliliği artırmak ve kaynakları etkin bir şekilde kullanmak için kullanılır</a:t>
            </a:r>
            <a:r>
              <a:rPr lang="tr-TR" dirty="0" smtClean="0"/>
              <a:t>.</a:t>
            </a:r>
          </a:p>
          <a:p>
            <a:r>
              <a:rPr lang="tr-TR" b="1" dirty="0"/>
              <a:t>Özellikler</a:t>
            </a:r>
            <a:endParaRPr lang="tr-TR" dirty="0"/>
          </a:p>
          <a:p>
            <a:r>
              <a:rPr lang="tr-TR" b="1" dirty="0"/>
              <a:t>Görsel Pano:</a:t>
            </a:r>
            <a:r>
              <a:rPr lang="tr-TR" dirty="0"/>
              <a:t> İşler, kartlar ve sütunlarla temsil edilir.</a:t>
            </a:r>
          </a:p>
          <a:p>
            <a:r>
              <a:rPr lang="tr-TR" b="1" dirty="0"/>
              <a:t>Sınırlı İş Miktarı:</a:t>
            </a:r>
            <a:r>
              <a:rPr lang="tr-TR" dirty="0"/>
              <a:t> Her sütunda sınırlı sayıda iş kartı bulunur.</a:t>
            </a:r>
          </a:p>
          <a:p>
            <a:r>
              <a:rPr lang="tr-TR" b="1" dirty="0"/>
              <a:t>Akış Yönetimi:</a:t>
            </a:r>
            <a:r>
              <a:rPr lang="tr-TR" dirty="0"/>
              <a:t> İşler, panoda belirli bir akışa göre hareket eder</a:t>
            </a:r>
            <a:r>
              <a:rPr lang="tr-TR" dirty="0" smtClean="0"/>
              <a:t>.</a:t>
            </a:r>
          </a:p>
          <a:p>
            <a:r>
              <a:rPr lang="tr-TR" b="1" dirty="0"/>
              <a:t>Nasıl Çalışır?</a:t>
            </a:r>
            <a:endParaRPr lang="tr-TR" dirty="0"/>
          </a:p>
          <a:p>
            <a:r>
              <a:rPr lang="tr-TR" b="1" dirty="0"/>
              <a:t>İş Kartları:</a:t>
            </a:r>
            <a:r>
              <a:rPr lang="tr-TR" dirty="0"/>
              <a:t> Her iş, bir kart üzerinde temsil edilir ve işin durumu hakkında bilgi içerir.</a:t>
            </a:r>
          </a:p>
          <a:p>
            <a:r>
              <a:rPr lang="tr-TR" b="1" dirty="0"/>
              <a:t>Sütunlar:</a:t>
            </a:r>
            <a:r>
              <a:rPr lang="tr-TR" dirty="0"/>
              <a:t> İşler, panoda sütunlara yerleştirilir ve işin akışını temsil eder.</a:t>
            </a:r>
          </a:p>
          <a:p>
            <a:r>
              <a:rPr lang="tr-TR" b="1" dirty="0"/>
              <a:t>İşlerin Hareketi:</a:t>
            </a:r>
            <a:r>
              <a:rPr lang="tr-TR" dirty="0"/>
              <a:t> İşler, sütunlar arasında belirli bir akışa göre hareket eder.</a:t>
            </a:r>
          </a:p>
          <a:p>
            <a:r>
              <a:rPr lang="tr-TR" b="1" dirty="0"/>
              <a:t>Faydaları</a:t>
            </a:r>
            <a:endParaRPr lang="tr-TR" dirty="0"/>
          </a:p>
          <a:p>
            <a:r>
              <a:rPr lang="tr-TR" b="1" dirty="0"/>
              <a:t>Görsel İzleme:</a:t>
            </a:r>
            <a:r>
              <a:rPr lang="tr-TR" dirty="0"/>
              <a:t> İş akışını görsel olarak izleyerek, işlerin durumunu kolayca görebilme imkanı sağlar.</a:t>
            </a:r>
          </a:p>
          <a:p>
            <a:r>
              <a:rPr lang="tr-TR" b="1" dirty="0" err="1"/>
              <a:t>Kanban</a:t>
            </a:r>
            <a:r>
              <a:rPr lang="tr-TR" b="1" dirty="0"/>
              <a:t> Kuralları:</a:t>
            </a:r>
            <a:r>
              <a:rPr lang="tr-TR" dirty="0"/>
              <a:t> Sınırlı iş miktarı ve akış yönetimi kurallarıyla işlerin daha düzenli ve hızlı bir şekilde hareket etmesini sağlar.</a:t>
            </a:r>
          </a:p>
          <a:p>
            <a:r>
              <a:rPr lang="tr-TR" b="1" dirty="0"/>
              <a:t>Esneklik:</a:t>
            </a:r>
            <a:r>
              <a:rPr lang="tr-TR" dirty="0"/>
              <a:t> Farklı projelere ve ekiplere kolayca uyarlanabilir</a:t>
            </a:r>
            <a:r>
              <a:rPr lang="tr-TR" dirty="0" smtClean="0"/>
              <a:t>.</a:t>
            </a:r>
            <a:endParaRPr lang="tr-TR" dirty="0"/>
          </a:p>
        </p:txBody>
      </p:sp>
    </p:spTree>
    <p:extLst>
      <p:ext uri="{BB962C8B-B14F-4D97-AF65-F5344CB8AC3E}">
        <p14:creationId xmlns:p14="http://schemas.microsoft.com/office/powerpoint/2010/main" val="30296523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563418"/>
            <a:ext cx="9905999" cy="6049818"/>
          </a:xfrm>
        </p:spPr>
        <p:txBody>
          <a:bodyPr>
            <a:normAutofit fontScale="55000" lnSpcReduction="20000"/>
          </a:bodyPr>
          <a:lstStyle/>
          <a:p>
            <a:r>
              <a:rPr lang="tr-TR" dirty="0" smtClean="0"/>
              <a:t>51.adım</a:t>
            </a:r>
            <a:r>
              <a:rPr lang="tr-TR" dirty="0"/>
              <a:t>: - </a:t>
            </a:r>
            <a:r>
              <a:rPr lang="tr-TR" dirty="0" err="1"/>
              <a:t>Devops</a:t>
            </a:r>
            <a:r>
              <a:rPr lang="tr-TR" dirty="0"/>
              <a:t> nedir, Süreçleri nelerdir ? </a:t>
            </a:r>
            <a:endParaRPr lang="tr-TR" dirty="0" smtClean="0"/>
          </a:p>
          <a:p>
            <a:r>
              <a:rPr lang="tr-TR" b="1" dirty="0" err="1"/>
              <a:t>DevOps</a:t>
            </a:r>
            <a:r>
              <a:rPr lang="tr-TR" b="1" dirty="0"/>
              <a:t>: Yazılım Geliştirme ve Operasyonların Bütünleşmesi</a:t>
            </a:r>
            <a:endParaRPr lang="tr-TR" dirty="0"/>
          </a:p>
          <a:p>
            <a:r>
              <a:rPr lang="tr-TR" b="1" dirty="0"/>
              <a:t>Giriş</a:t>
            </a:r>
            <a:endParaRPr lang="tr-TR" dirty="0"/>
          </a:p>
          <a:p>
            <a:r>
              <a:rPr lang="tr-TR" b="1" dirty="0"/>
              <a:t>Ne?</a:t>
            </a:r>
            <a:r>
              <a:rPr lang="tr-TR" dirty="0"/>
              <a:t> </a:t>
            </a:r>
            <a:r>
              <a:rPr lang="tr-TR" dirty="0" err="1"/>
              <a:t>DevOps</a:t>
            </a:r>
            <a:r>
              <a:rPr lang="tr-TR" dirty="0"/>
              <a:t>, yazılım geliştirme (Dev) ve operasyonların (</a:t>
            </a:r>
            <a:r>
              <a:rPr lang="tr-TR" dirty="0" err="1"/>
              <a:t>Ops</a:t>
            </a:r>
            <a:r>
              <a:rPr lang="tr-TR" dirty="0"/>
              <a:t>) işbirliğini ve bütünleşmesini vurgulayan bir kültür, pratik ve yaklaşımdır.</a:t>
            </a:r>
          </a:p>
          <a:p>
            <a:r>
              <a:rPr lang="tr-TR" b="1" dirty="0"/>
              <a:t>Neden?</a:t>
            </a:r>
            <a:r>
              <a:rPr lang="tr-TR" dirty="0"/>
              <a:t> Yazılım geliştirme ve dağıtım süreçlerinin hızlanması, yenilikçiliğin teşvik edilmesi ve sürekli iyileştirmenin sağlanması için kullanılır.</a:t>
            </a:r>
          </a:p>
          <a:p>
            <a:r>
              <a:rPr lang="tr-TR" b="1" dirty="0"/>
              <a:t>Süreçleri</a:t>
            </a:r>
            <a:endParaRPr lang="tr-TR" dirty="0"/>
          </a:p>
          <a:p>
            <a:r>
              <a:rPr lang="tr-TR" b="1" dirty="0"/>
              <a:t>Sürekli Entegrasyon (CI):</a:t>
            </a:r>
            <a:r>
              <a:rPr lang="tr-TR" dirty="0"/>
              <a:t> Yazılım geliştirme sürecinde kod değişikliklerinin sık sık birleştirilmesini ve test edilmesini sağlar.</a:t>
            </a:r>
          </a:p>
          <a:p>
            <a:r>
              <a:rPr lang="tr-TR" b="1" dirty="0"/>
              <a:t>Sürekli Dağıtım (CD):</a:t>
            </a:r>
            <a:r>
              <a:rPr lang="tr-TR" dirty="0"/>
              <a:t> Yazılımın otomatik olarak derlenmesi, test edilmesi ve prodüksiyon ortamına otomatik olarak dağıtılmasını sağlar.</a:t>
            </a:r>
          </a:p>
          <a:p>
            <a:r>
              <a:rPr lang="tr-TR" b="1" dirty="0"/>
              <a:t>Sürekli İzleme ve Geri Bildirim:</a:t>
            </a:r>
            <a:r>
              <a:rPr lang="tr-TR" dirty="0"/>
              <a:t> Üretim ortamında uygulamanın performansını, hatalarını ve kullanıcı geri bildirimlerini sürekli olarak izler ve değerlendirir.</a:t>
            </a:r>
          </a:p>
          <a:p>
            <a:r>
              <a:rPr lang="tr-TR" b="1" dirty="0"/>
              <a:t>Araçlar ve Teknolojiler</a:t>
            </a:r>
            <a:endParaRPr lang="tr-TR" dirty="0"/>
          </a:p>
          <a:p>
            <a:r>
              <a:rPr lang="tr-TR" b="1" dirty="0" err="1"/>
              <a:t>Konteynerizasyon</a:t>
            </a:r>
            <a:r>
              <a:rPr lang="tr-TR" b="1" dirty="0"/>
              <a:t> Araçları:</a:t>
            </a:r>
            <a:r>
              <a:rPr lang="tr-TR" dirty="0"/>
              <a:t> </a:t>
            </a:r>
            <a:r>
              <a:rPr lang="tr-TR" dirty="0" err="1"/>
              <a:t>Docker</a:t>
            </a:r>
            <a:r>
              <a:rPr lang="tr-TR" dirty="0"/>
              <a:t>, </a:t>
            </a:r>
            <a:r>
              <a:rPr lang="tr-TR" dirty="0" err="1"/>
              <a:t>Kubernetes</a:t>
            </a:r>
            <a:r>
              <a:rPr lang="tr-TR" dirty="0"/>
              <a:t> gibi araçlar, yazılım uygulamalarını hızlı bir şekilde dağıtmak için kullanılır.</a:t>
            </a:r>
          </a:p>
          <a:p>
            <a:r>
              <a:rPr lang="tr-TR" b="1" dirty="0"/>
              <a:t>Sürekli Entegrasyon Araçları:</a:t>
            </a:r>
            <a:r>
              <a:rPr lang="tr-TR" dirty="0"/>
              <a:t> </a:t>
            </a:r>
            <a:r>
              <a:rPr lang="tr-TR" dirty="0" err="1"/>
              <a:t>Jenkins</a:t>
            </a:r>
            <a:r>
              <a:rPr lang="tr-TR" dirty="0"/>
              <a:t>, </a:t>
            </a:r>
            <a:r>
              <a:rPr lang="tr-TR" dirty="0" err="1"/>
              <a:t>GitLab</a:t>
            </a:r>
            <a:r>
              <a:rPr lang="tr-TR" dirty="0"/>
              <a:t> CI/CD gibi araçlar, kod değişikliklerini otomatik olarak birleştirme ve test etme işlemlerini yönetir.</a:t>
            </a:r>
          </a:p>
          <a:p>
            <a:r>
              <a:rPr lang="tr-TR" b="1" dirty="0"/>
              <a:t>Görselleştirme ve İzleme Araçları:</a:t>
            </a:r>
            <a:r>
              <a:rPr lang="tr-TR" dirty="0"/>
              <a:t> </a:t>
            </a:r>
            <a:r>
              <a:rPr lang="tr-TR" dirty="0" err="1"/>
              <a:t>Grafana</a:t>
            </a:r>
            <a:r>
              <a:rPr lang="tr-TR" dirty="0"/>
              <a:t>, </a:t>
            </a:r>
            <a:r>
              <a:rPr lang="tr-TR" dirty="0" err="1"/>
              <a:t>Prometheus</a:t>
            </a:r>
            <a:r>
              <a:rPr lang="tr-TR" dirty="0"/>
              <a:t>, </a:t>
            </a:r>
            <a:r>
              <a:rPr lang="tr-TR" dirty="0" err="1"/>
              <a:t>Datadog</a:t>
            </a:r>
            <a:r>
              <a:rPr lang="tr-TR" dirty="0"/>
              <a:t> gibi araçlar, uygulama performansını ve sistem durumunu izlemek ve görselleştirmek için kullanılır.</a:t>
            </a:r>
          </a:p>
          <a:p>
            <a:r>
              <a:rPr lang="tr-TR" b="1" dirty="0"/>
              <a:t>Faydaları</a:t>
            </a:r>
            <a:endParaRPr lang="tr-TR" dirty="0"/>
          </a:p>
          <a:p>
            <a:r>
              <a:rPr lang="tr-TR" b="1" dirty="0"/>
              <a:t>Hızlı Dağıtım:</a:t>
            </a:r>
            <a:r>
              <a:rPr lang="tr-TR" dirty="0"/>
              <a:t> Yazılımın hızlı bir şekilde dağıtılmasını ve yeniliklerin hızla kullanıcıya ulaşmasını sağlar.</a:t>
            </a:r>
          </a:p>
          <a:p>
            <a:r>
              <a:rPr lang="tr-TR" b="1" dirty="0"/>
              <a:t>Daha İyi Kalite:</a:t>
            </a:r>
            <a:r>
              <a:rPr lang="tr-TR" dirty="0"/>
              <a:t> Sürekli test ve geri bildirim sayesinde yazılımın kalitesi artar.</a:t>
            </a:r>
          </a:p>
          <a:p>
            <a:r>
              <a:rPr lang="tr-TR" b="1" dirty="0"/>
              <a:t>Daha İyi İşbirliği:</a:t>
            </a:r>
            <a:r>
              <a:rPr lang="tr-TR" dirty="0"/>
              <a:t> Geliştirme ve operasyon ekipleri arasında daha iyi işbirliği ve iletişim sağlar</a:t>
            </a:r>
            <a:r>
              <a:rPr lang="tr-TR" dirty="0" smtClean="0"/>
              <a:t>.</a:t>
            </a:r>
            <a:endParaRPr lang="tr-TR" dirty="0"/>
          </a:p>
        </p:txBody>
      </p:sp>
    </p:spTree>
    <p:extLst>
      <p:ext uri="{BB962C8B-B14F-4D97-AF65-F5344CB8AC3E}">
        <p14:creationId xmlns:p14="http://schemas.microsoft.com/office/powerpoint/2010/main" val="40421632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err="1" smtClean="0"/>
              <a:t>Orchestration</a:t>
            </a:r>
            <a:endParaRPr lang="tr-TR" dirty="0"/>
          </a:p>
          <a:p>
            <a:r>
              <a:rPr lang="tr-TR" dirty="0" smtClean="0"/>
              <a:t>Derste </a:t>
            </a:r>
            <a:r>
              <a:rPr lang="tr-TR" dirty="0"/>
              <a:t>yaptığımız </a:t>
            </a:r>
            <a:r>
              <a:rPr lang="tr-TR" dirty="0" err="1"/>
              <a:t>docker</a:t>
            </a:r>
            <a:r>
              <a:rPr lang="tr-TR" dirty="0"/>
              <a:t> </a:t>
            </a:r>
            <a:r>
              <a:rPr lang="tr-TR" dirty="0" err="1"/>
              <a:t>orchestration</a:t>
            </a:r>
            <a:r>
              <a:rPr lang="tr-TR" dirty="0"/>
              <a:t> yapıyorsunuz. </a:t>
            </a:r>
            <a:r>
              <a:rPr lang="tr-TR" dirty="0" err="1"/>
              <a:t>Docker</a:t>
            </a:r>
            <a:r>
              <a:rPr lang="tr-TR" dirty="0"/>
              <a:t> </a:t>
            </a:r>
            <a:r>
              <a:rPr lang="tr-TR" dirty="0" err="1" smtClean="0"/>
              <a:t>Lab</a:t>
            </a:r>
            <a:r>
              <a:rPr lang="tr-TR" dirty="0" smtClean="0"/>
              <a:t> </a:t>
            </a:r>
            <a:r>
              <a:rPr lang="tr-TR" dirty="0"/>
              <a:t>5 tane </a:t>
            </a:r>
            <a:r>
              <a:rPr lang="tr-TR" dirty="0" err="1"/>
              <a:t>instance</a:t>
            </a:r>
            <a:r>
              <a:rPr lang="tr-TR" dirty="0"/>
              <a:t> oluşturuyorsunuz.</a:t>
            </a:r>
          </a:p>
        </p:txBody>
      </p:sp>
      <p:pic>
        <p:nvPicPr>
          <p:cNvPr id="4" name="Resim 3"/>
          <p:cNvPicPr>
            <a:picLocks noChangeAspect="1"/>
          </p:cNvPicPr>
          <p:nvPr/>
        </p:nvPicPr>
        <p:blipFill>
          <a:blip r:embed="rId2"/>
          <a:stretch>
            <a:fillRect/>
          </a:stretch>
        </p:blipFill>
        <p:spPr>
          <a:xfrm>
            <a:off x="1883657" y="2133599"/>
            <a:ext cx="8740335" cy="4655129"/>
          </a:xfrm>
          <a:prstGeom prst="rect">
            <a:avLst/>
          </a:prstGeom>
        </p:spPr>
      </p:pic>
    </p:spTree>
    <p:extLst>
      <p:ext uri="{BB962C8B-B14F-4D97-AF65-F5344CB8AC3E}">
        <p14:creationId xmlns:p14="http://schemas.microsoft.com/office/powerpoint/2010/main" val="18371505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2"/>
            <a:ext cx="9905999" cy="6022109"/>
          </a:xfrm>
        </p:spPr>
        <p:txBody>
          <a:bodyPr>
            <a:normAutofit fontScale="92500" lnSpcReduction="20000"/>
          </a:bodyPr>
          <a:lstStyle/>
          <a:p>
            <a:endParaRPr lang="tr-TR" dirty="0" smtClean="0"/>
          </a:p>
          <a:p>
            <a:endParaRPr lang="tr-TR" dirty="0" smtClean="0"/>
          </a:p>
          <a:p>
            <a:endParaRPr lang="tr-TR" dirty="0"/>
          </a:p>
          <a:p>
            <a:endParaRPr lang="tr-TR" dirty="0" smtClean="0"/>
          </a:p>
          <a:p>
            <a:endParaRPr lang="tr-TR" dirty="0"/>
          </a:p>
          <a:p>
            <a:endParaRPr lang="tr-TR" dirty="0" smtClean="0"/>
          </a:p>
          <a:p>
            <a:r>
              <a:rPr lang="tr-TR" dirty="0" smtClean="0"/>
              <a:t>En üstteki </a:t>
            </a:r>
            <a:r>
              <a:rPr lang="tr-TR" dirty="0" err="1" smtClean="0"/>
              <a:t>instance’ı</a:t>
            </a:r>
            <a:r>
              <a:rPr lang="tr-TR" dirty="0" smtClean="0"/>
              <a:t> </a:t>
            </a:r>
            <a:r>
              <a:rPr lang="en-US" dirty="0" err="1"/>
              <a:t>docker</a:t>
            </a:r>
            <a:r>
              <a:rPr lang="en-US" dirty="0"/>
              <a:t> swarm </a:t>
            </a:r>
            <a:r>
              <a:rPr lang="en-US" dirty="0" err="1"/>
              <a:t>init</a:t>
            </a:r>
            <a:r>
              <a:rPr lang="en-US" dirty="0"/>
              <a:t> --advertise-</a:t>
            </a:r>
            <a:r>
              <a:rPr lang="en-US" dirty="0" err="1"/>
              <a:t>addr</a:t>
            </a:r>
            <a:r>
              <a:rPr lang="en-US" dirty="0"/>
              <a:t> </a:t>
            </a:r>
            <a:r>
              <a:rPr lang="en-US" dirty="0" smtClean="0"/>
              <a:t>192.168.0.18</a:t>
            </a:r>
            <a:r>
              <a:rPr lang="tr-TR" dirty="0"/>
              <a:t> </a:t>
            </a:r>
            <a:r>
              <a:rPr lang="tr-TR" dirty="0" smtClean="0"/>
              <a:t>komutuyla aktif </a:t>
            </a:r>
            <a:r>
              <a:rPr lang="tr-TR" dirty="0" err="1" smtClean="0"/>
              <a:t>manager</a:t>
            </a:r>
            <a:r>
              <a:rPr lang="tr-TR" dirty="0" smtClean="0"/>
              <a:t> olarak belirledim.</a:t>
            </a:r>
            <a:endParaRPr lang="tr-TR" dirty="0"/>
          </a:p>
          <a:p>
            <a:r>
              <a:rPr lang="tr-TR" dirty="0" smtClean="0"/>
              <a:t>Bu </a:t>
            </a:r>
            <a:r>
              <a:rPr lang="tr-TR" dirty="0" err="1" smtClean="0"/>
              <a:t>node</a:t>
            </a:r>
            <a:r>
              <a:rPr lang="tr-TR" dirty="0"/>
              <a:t> </a:t>
            </a:r>
            <a:r>
              <a:rPr lang="tr-TR" dirty="0" smtClean="0"/>
              <a:t>üzerinde pasif </a:t>
            </a:r>
            <a:r>
              <a:rPr lang="tr-TR" dirty="0" err="1" smtClean="0"/>
              <a:t>manager</a:t>
            </a:r>
            <a:r>
              <a:rPr lang="tr-TR" dirty="0" smtClean="0"/>
              <a:t> </a:t>
            </a:r>
            <a:r>
              <a:rPr lang="tr-TR" dirty="0" err="1" smtClean="0"/>
              <a:t>token’ı</a:t>
            </a:r>
            <a:r>
              <a:rPr lang="tr-TR" dirty="0" smtClean="0"/>
              <a:t> almak için </a:t>
            </a:r>
            <a:r>
              <a:rPr lang="tr-TR" dirty="0" err="1"/>
              <a:t>docker</a:t>
            </a:r>
            <a:r>
              <a:rPr lang="tr-TR" dirty="0"/>
              <a:t> </a:t>
            </a:r>
            <a:r>
              <a:rPr lang="tr-TR" dirty="0" err="1"/>
              <a:t>swarm</a:t>
            </a:r>
            <a:r>
              <a:rPr lang="tr-TR" dirty="0"/>
              <a:t> </a:t>
            </a:r>
            <a:r>
              <a:rPr lang="tr-TR" dirty="0" err="1"/>
              <a:t>join</a:t>
            </a:r>
            <a:r>
              <a:rPr lang="tr-TR" dirty="0"/>
              <a:t> --</a:t>
            </a:r>
            <a:r>
              <a:rPr lang="tr-TR" dirty="0" err="1"/>
              <a:t>token</a:t>
            </a:r>
            <a:r>
              <a:rPr lang="tr-TR" dirty="0"/>
              <a:t> </a:t>
            </a:r>
            <a:r>
              <a:rPr lang="tr-TR" dirty="0" err="1" smtClean="0"/>
              <a:t>manager</a:t>
            </a:r>
            <a:r>
              <a:rPr lang="tr-TR" dirty="0" smtClean="0"/>
              <a:t> komutunu kullandım.</a:t>
            </a:r>
          </a:p>
          <a:p>
            <a:r>
              <a:rPr lang="tr-TR" dirty="0" smtClean="0"/>
              <a:t>Yine bu </a:t>
            </a:r>
            <a:r>
              <a:rPr lang="tr-TR" dirty="0" err="1" smtClean="0"/>
              <a:t>node</a:t>
            </a:r>
            <a:r>
              <a:rPr lang="tr-TR" dirty="0" smtClean="0"/>
              <a:t> üzerine </a:t>
            </a:r>
            <a:r>
              <a:rPr lang="tr-TR" dirty="0" err="1" smtClean="0"/>
              <a:t>worker</a:t>
            </a:r>
            <a:r>
              <a:rPr lang="tr-TR" dirty="0" smtClean="0"/>
              <a:t> </a:t>
            </a:r>
            <a:r>
              <a:rPr lang="tr-TR" dirty="0" err="1" smtClean="0"/>
              <a:t>token’ı</a:t>
            </a:r>
            <a:r>
              <a:rPr lang="tr-TR" dirty="0" smtClean="0"/>
              <a:t> almak için </a:t>
            </a:r>
            <a:r>
              <a:rPr lang="en-US" dirty="0" err="1"/>
              <a:t>docker</a:t>
            </a:r>
            <a:r>
              <a:rPr lang="en-US" dirty="0"/>
              <a:t> swarm join --token worker </a:t>
            </a:r>
            <a:r>
              <a:rPr lang="tr-TR" dirty="0" smtClean="0"/>
              <a:t>komutunu kullandım.</a:t>
            </a:r>
          </a:p>
          <a:p>
            <a:r>
              <a:rPr lang="tr-TR" dirty="0" smtClean="0"/>
              <a:t>İki adet </a:t>
            </a:r>
            <a:r>
              <a:rPr lang="tr-TR" dirty="0" err="1" smtClean="0"/>
              <a:t>token</a:t>
            </a:r>
            <a:r>
              <a:rPr lang="tr-TR" dirty="0" smtClean="0"/>
              <a:t> elde ettim. İkinci ve üçüncü </a:t>
            </a:r>
            <a:r>
              <a:rPr lang="tr-TR" dirty="0" err="1" smtClean="0"/>
              <a:t>instance’lara</a:t>
            </a:r>
            <a:r>
              <a:rPr lang="tr-TR" dirty="0" smtClean="0"/>
              <a:t> gidip pasif </a:t>
            </a:r>
            <a:r>
              <a:rPr lang="tr-TR" dirty="0" err="1" smtClean="0"/>
              <a:t>manager’a</a:t>
            </a:r>
            <a:r>
              <a:rPr lang="tr-TR" dirty="0" smtClean="0"/>
              <a:t> ait </a:t>
            </a:r>
            <a:r>
              <a:rPr lang="tr-TR" dirty="0" err="1" smtClean="0"/>
              <a:t>token’ı</a:t>
            </a:r>
            <a:r>
              <a:rPr lang="tr-TR" dirty="0" smtClean="0"/>
              <a:t> girerek pasif </a:t>
            </a:r>
            <a:r>
              <a:rPr lang="tr-TR" dirty="0" err="1" smtClean="0"/>
              <a:t>manager</a:t>
            </a:r>
            <a:r>
              <a:rPr lang="tr-TR" dirty="0" smtClean="0"/>
              <a:t> yaptım.</a:t>
            </a:r>
          </a:p>
        </p:txBody>
      </p:sp>
      <p:pic>
        <p:nvPicPr>
          <p:cNvPr id="2" name="Resim 1"/>
          <p:cNvPicPr>
            <a:picLocks noChangeAspect="1"/>
          </p:cNvPicPr>
          <p:nvPr/>
        </p:nvPicPr>
        <p:blipFill>
          <a:blip r:embed="rId2"/>
          <a:stretch>
            <a:fillRect/>
          </a:stretch>
        </p:blipFill>
        <p:spPr>
          <a:xfrm>
            <a:off x="1629912" y="350982"/>
            <a:ext cx="8336184" cy="2863273"/>
          </a:xfrm>
          <a:prstGeom prst="rect">
            <a:avLst/>
          </a:prstGeom>
        </p:spPr>
      </p:pic>
    </p:spTree>
    <p:extLst>
      <p:ext uri="{BB962C8B-B14F-4D97-AF65-F5344CB8AC3E}">
        <p14:creationId xmlns:p14="http://schemas.microsoft.com/office/powerpoint/2010/main" val="83054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çerik Yer Tutucusu 1"/>
          <p:cNvPicPr>
            <a:picLocks noGrp="1" noChangeAspect="1"/>
          </p:cNvPicPr>
          <p:nvPr>
            <p:ph idx="1"/>
          </p:nvPr>
        </p:nvPicPr>
        <p:blipFill>
          <a:blip r:embed="rId2"/>
          <a:stretch>
            <a:fillRect/>
          </a:stretch>
        </p:blipFill>
        <p:spPr>
          <a:xfrm>
            <a:off x="1505480" y="628650"/>
            <a:ext cx="9177866" cy="5162550"/>
          </a:xfrm>
          <a:prstGeom prst="rect">
            <a:avLst/>
          </a:prstGeom>
        </p:spPr>
      </p:pic>
    </p:spTree>
    <p:extLst>
      <p:ext uri="{BB962C8B-B14F-4D97-AF65-F5344CB8AC3E}">
        <p14:creationId xmlns:p14="http://schemas.microsoft.com/office/powerpoint/2010/main" val="1783738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smtClean="0"/>
              <a:t>Son iki </a:t>
            </a:r>
            <a:r>
              <a:rPr lang="tr-TR" dirty="0" err="1" smtClean="0"/>
              <a:t>instance’ı</a:t>
            </a:r>
            <a:r>
              <a:rPr lang="tr-TR" dirty="0" smtClean="0"/>
              <a:t> da </a:t>
            </a:r>
            <a:r>
              <a:rPr lang="tr-TR" dirty="0" err="1" smtClean="0"/>
              <a:t>worker</a:t>
            </a:r>
            <a:r>
              <a:rPr lang="tr-TR" dirty="0" smtClean="0"/>
              <a:t> olarak seçtim.</a:t>
            </a:r>
          </a:p>
          <a:p>
            <a:endParaRPr lang="tr-TR" dirty="0"/>
          </a:p>
        </p:txBody>
      </p:sp>
      <p:pic>
        <p:nvPicPr>
          <p:cNvPr id="4" name="Resim 3"/>
          <p:cNvPicPr>
            <a:picLocks noChangeAspect="1"/>
          </p:cNvPicPr>
          <p:nvPr/>
        </p:nvPicPr>
        <p:blipFill>
          <a:blip r:embed="rId2"/>
          <a:stretch>
            <a:fillRect/>
          </a:stretch>
        </p:blipFill>
        <p:spPr>
          <a:xfrm>
            <a:off x="1141412" y="1610207"/>
            <a:ext cx="10244860" cy="3541518"/>
          </a:xfrm>
          <a:prstGeom prst="rect">
            <a:avLst/>
          </a:prstGeom>
        </p:spPr>
      </p:pic>
    </p:spTree>
    <p:extLst>
      <p:ext uri="{BB962C8B-B14F-4D97-AF65-F5344CB8AC3E}">
        <p14:creationId xmlns:p14="http://schemas.microsoft.com/office/powerpoint/2010/main" val="476377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tr-TR" dirty="0" err="1"/>
              <a:t>d</a:t>
            </a:r>
            <a:r>
              <a:rPr lang="tr-TR" dirty="0" err="1" smtClean="0"/>
              <a:t>ocker</a:t>
            </a:r>
            <a:r>
              <a:rPr lang="tr-TR" dirty="0" smtClean="0"/>
              <a:t> </a:t>
            </a:r>
            <a:r>
              <a:rPr lang="tr-TR" dirty="0" err="1" smtClean="0"/>
              <a:t>node</a:t>
            </a:r>
            <a:r>
              <a:rPr lang="tr-TR" dirty="0" smtClean="0"/>
              <a:t> </a:t>
            </a:r>
            <a:r>
              <a:rPr lang="tr-TR" dirty="0" err="1" smtClean="0"/>
              <a:t>ls</a:t>
            </a:r>
            <a:r>
              <a:rPr lang="tr-TR" dirty="0" smtClean="0"/>
              <a:t> ile genel görüntüye bakalım.</a:t>
            </a:r>
          </a:p>
          <a:p>
            <a:endParaRPr lang="tr-TR" dirty="0"/>
          </a:p>
        </p:txBody>
      </p:sp>
      <p:pic>
        <p:nvPicPr>
          <p:cNvPr id="4" name="Resim 3"/>
          <p:cNvPicPr>
            <a:picLocks noChangeAspect="1"/>
          </p:cNvPicPr>
          <p:nvPr/>
        </p:nvPicPr>
        <p:blipFill>
          <a:blip r:embed="rId2"/>
          <a:stretch>
            <a:fillRect/>
          </a:stretch>
        </p:blipFill>
        <p:spPr>
          <a:xfrm>
            <a:off x="1360776" y="1714211"/>
            <a:ext cx="8512897" cy="1812573"/>
          </a:xfrm>
          <a:prstGeom prst="rect">
            <a:avLst/>
          </a:prstGeom>
        </p:spPr>
      </p:pic>
    </p:spTree>
    <p:extLst>
      <p:ext uri="{BB962C8B-B14F-4D97-AF65-F5344CB8AC3E}">
        <p14:creationId xmlns:p14="http://schemas.microsoft.com/office/powerpoint/2010/main" val="368886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28073"/>
            <a:ext cx="9905999" cy="5163128"/>
          </a:xfrm>
        </p:spPr>
        <p:txBody>
          <a:bodyPr/>
          <a:lstStyle/>
          <a:p>
            <a:r>
              <a:rPr lang="en-US" dirty="0" err="1"/>
              <a:t>docker</a:t>
            </a:r>
            <a:r>
              <a:rPr lang="en-US" dirty="0"/>
              <a:t> service create --name </a:t>
            </a:r>
            <a:r>
              <a:rPr lang="en-US" dirty="0" err="1"/>
              <a:t>web_server</a:t>
            </a:r>
            <a:r>
              <a:rPr lang="en-US" dirty="0"/>
              <a:t> -p 7777:80 --replicas=9 </a:t>
            </a:r>
            <a:r>
              <a:rPr lang="en-US" dirty="0" err="1" smtClean="0"/>
              <a:t>nginx</a:t>
            </a:r>
            <a:endParaRPr lang="tr-TR" dirty="0" smtClean="0"/>
          </a:p>
          <a:p>
            <a:pPr marL="0" indent="0">
              <a:buNone/>
            </a:pPr>
            <a:r>
              <a:rPr lang="tr-TR" dirty="0"/>
              <a:t>k</a:t>
            </a:r>
            <a:r>
              <a:rPr lang="tr-TR" dirty="0" smtClean="0"/>
              <a:t>omutuyla birlikte sisteme çalışmasını istediğimiz 9 adet </a:t>
            </a:r>
            <a:r>
              <a:rPr lang="tr-TR" dirty="0" err="1" smtClean="0"/>
              <a:t>nginx</a:t>
            </a:r>
            <a:r>
              <a:rPr lang="tr-TR" dirty="0" smtClean="0"/>
              <a:t> bileşeni oluşturuyoruz. Bu komutu aktif veya pasif </a:t>
            </a:r>
            <a:r>
              <a:rPr lang="tr-TR" dirty="0" err="1" smtClean="0"/>
              <a:t>manager’de</a:t>
            </a:r>
            <a:r>
              <a:rPr lang="tr-TR" dirty="0" smtClean="0"/>
              <a:t> çalıştırmalıyız.</a:t>
            </a:r>
          </a:p>
          <a:p>
            <a:pPr marL="0" indent="0">
              <a:buNone/>
            </a:pPr>
            <a:endParaRPr lang="tr-TR" dirty="0"/>
          </a:p>
        </p:txBody>
      </p:sp>
      <p:pic>
        <p:nvPicPr>
          <p:cNvPr id="5" name="Resim 4"/>
          <p:cNvPicPr>
            <a:picLocks noChangeAspect="1"/>
          </p:cNvPicPr>
          <p:nvPr/>
        </p:nvPicPr>
        <p:blipFill>
          <a:blip r:embed="rId2"/>
          <a:stretch>
            <a:fillRect/>
          </a:stretch>
        </p:blipFill>
        <p:spPr>
          <a:xfrm>
            <a:off x="833057" y="2567709"/>
            <a:ext cx="10094477" cy="3223492"/>
          </a:xfrm>
          <a:prstGeom prst="rect">
            <a:avLst/>
          </a:prstGeom>
        </p:spPr>
      </p:pic>
    </p:spTree>
    <p:extLst>
      <p:ext uri="{BB962C8B-B14F-4D97-AF65-F5344CB8AC3E}">
        <p14:creationId xmlns:p14="http://schemas.microsoft.com/office/powerpoint/2010/main" val="1229104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98764"/>
            <a:ext cx="9905999" cy="5292437"/>
          </a:xfrm>
        </p:spPr>
        <p:txBody>
          <a:bodyPr/>
          <a:lstStyle/>
          <a:p>
            <a:r>
              <a:rPr lang="tr-TR" dirty="0"/>
              <a:t>Linux'ta çalıştırmak üzere docker.sh yazıyorsunuz. </a:t>
            </a:r>
            <a:endParaRPr lang="tr-TR" dirty="0" smtClean="0"/>
          </a:p>
          <a:p>
            <a:r>
              <a:rPr lang="tr-TR" dirty="0" smtClean="0"/>
              <a:t>1</a:t>
            </a:r>
            <a:r>
              <a:rPr lang="tr-TR" dirty="0"/>
              <a:t>. </a:t>
            </a:r>
            <a:r>
              <a:rPr lang="tr-TR" dirty="0" err="1"/>
              <a:t>Docker</a:t>
            </a:r>
            <a:r>
              <a:rPr lang="tr-TR" dirty="0"/>
              <a:t> </a:t>
            </a:r>
            <a:r>
              <a:rPr lang="tr-TR" dirty="0" smtClean="0"/>
              <a:t>kuracak</a:t>
            </a:r>
          </a:p>
          <a:p>
            <a:r>
              <a:rPr lang="tr-TR" dirty="0" smtClean="0"/>
              <a:t>2</a:t>
            </a:r>
            <a:r>
              <a:rPr lang="tr-TR" dirty="0"/>
              <a:t>. </a:t>
            </a:r>
            <a:r>
              <a:rPr lang="tr-TR" dirty="0" err="1"/>
              <a:t>sudo</a:t>
            </a:r>
            <a:r>
              <a:rPr lang="tr-TR" dirty="0"/>
              <a:t> yetkisi </a:t>
            </a:r>
            <a:r>
              <a:rPr lang="tr-TR" dirty="0" smtClean="0"/>
              <a:t>verilecek.</a:t>
            </a:r>
          </a:p>
          <a:p>
            <a:endParaRPr lang="tr-TR" dirty="0"/>
          </a:p>
        </p:txBody>
      </p:sp>
    </p:spTree>
    <p:extLst>
      <p:ext uri="{BB962C8B-B14F-4D97-AF65-F5344CB8AC3E}">
        <p14:creationId xmlns:p14="http://schemas.microsoft.com/office/powerpoint/2010/main" val="631948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406065" y="888784"/>
            <a:ext cx="9799049" cy="4920889"/>
          </a:xfrm>
          <a:prstGeom prst="rect">
            <a:avLst/>
          </a:prstGeom>
        </p:spPr>
      </p:pic>
    </p:spTree>
    <p:extLst>
      <p:ext uri="{BB962C8B-B14F-4D97-AF65-F5344CB8AC3E}">
        <p14:creationId xmlns:p14="http://schemas.microsoft.com/office/powerpoint/2010/main" val="18428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609600"/>
            <a:ext cx="10265497" cy="5486400"/>
          </a:xfrm>
        </p:spPr>
        <p:txBody>
          <a:bodyPr/>
          <a:lstStyle/>
          <a:p>
            <a:r>
              <a:rPr lang="tr-TR" dirty="0" smtClean="0"/>
              <a:t>6.adım</a:t>
            </a:r>
            <a:r>
              <a:rPr lang="tr-TR" dirty="0"/>
              <a:t>: Linux </a:t>
            </a:r>
            <a:r>
              <a:rPr lang="tr-TR" dirty="0" err="1"/>
              <a:t>komutlarıyları</a:t>
            </a:r>
            <a:r>
              <a:rPr lang="tr-TR" dirty="0"/>
              <a:t> dizin adı "</a:t>
            </a:r>
            <a:r>
              <a:rPr lang="tr-TR" dirty="0" err="1"/>
              <a:t>devops</a:t>
            </a:r>
            <a:r>
              <a:rPr lang="tr-TR" dirty="0"/>
              <a:t>" ve dosya adı "jenkins.txt" oluşturalım ve "</a:t>
            </a:r>
            <a:r>
              <a:rPr lang="tr-TR" dirty="0" err="1"/>
              <a:t>DevOps</a:t>
            </a:r>
            <a:r>
              <a:rPr lang="tr-TR" dirty="0"/>
              <a:t> öğreniyorum" yazalım. </a:t>
            </a:r>
            <a:endParaRPr lang="tr-TR" dirty="0" smtClean="0"/>
          </a:p>
          <a:p>
            <a:endParaRPr lang="tr-TR" dirty="0"/>
          </a:p>
        </p:txBody>
      </p:sp>
      <p:pic>
        <p:nvPicPr>
          <p:cNvPr id="1026" name="Picture 2" descr="https://lh7-us.googleusercontent.com/PBDPpLeCSujcgWIfp6m00IGuV0Csd6q4lC25PMt-fQVUiY-BWclQxDFf2d34ltVvzgqKcA1ig1X_aLw51L5Baf9PfrnChn4czX3ZmQhxMDqvEV1_9VTM7G3pfG5AnFSU8WLKSiS2vMwCI43zUOrW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484" y="1671636"/>
            <a:ext cx="5504007" cy="3685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us.googleusercontent.com/570QXuAHP4OY2_prag6kmSZdvIZbLKM2rOVt2fxVmZ0i1R6JOlwTlBNM06wSO23--zwy8vStGhYqn_Z1PKQC2xXmhtqDI_ZouE_k84IsJGYhOYCKI2TcRDdsNVesiHQVEMuCzyrgXzpZM7wto-3pCx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63" y="1671636"/>
            <a:ext cx="4327525" cy="365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3016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878744" y="831273"/>
            <a:ext cx="10459490" cy="5033818"/>
          </a:xfrm>
          <a:prstGeom prst="rect">
            <a:avLst/>
          </a:prstGeom>
        </p:spPr>
      </p:pic>
    </p:spTree>
    <p:extLst>
      <p:ext uri="{BB962C8B-B14F-4D97-AF65-F5344CB8AC3E}">
        <p14:creationId xmlns:p14="http://schemas.microsoft.com/office/powerpoint/2010/main" val="3199213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p:cNvPicPr>
            <a:picLocks noGrp="1" noChangeAspect="1"/>
          </p:cNvPicPr>
          <p:nvPr>
            <p:ph idx="1"/>
          </p:nvPr>
        </p:nvPicPr>
        <p:blipFill>
          <a:blip r:embed="rId2"/>
          <a:stretch>
            <a:fillRect/>
          </a:stretch>
        </p:blipFill>
        <p:spPr>
          <a:xfrm>
            <a:off x="1159885" y="1454671"/>
            <a:ext cx="9906000" cy="3250733"/>
          </a:xfrm>
          <a:prstGeom prst="rect">
            <a:avLst/>
          </a:prstGeom>
        </p:spPr>
      </p:pic>
    </p:spTree>
    <p:extLst>
      <p:ext uri="{BB962C8B-B14F-4D97-AF65-F5344CB8AC3E}">
        <p14:creationId xmlns:p14="http://schemas.microsoft.com/office/powerpoint/2010/main" val="36253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41412" y="498764"/>
            <a:ext cx="9905999" cy="5292437"/>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7.adım: </a:t>
            </a:r>
            <a:r>
              <a:rPr lang="en-US" dirty="0" err="1">
                <a:latin typeface="Times New Roman" panose="02020603050405020304" pitchFamily="18" charset="0"/>
                <a:cs typeface="Times New Roman" panose="02020603050405020304" pitchFamily="18" charset="0"/>
              </a:rPr>
              <a:t>Git</a:t>
            </a:r>
            <a:r>
              <a:rPr lang="en-US" dirty="0">
                <a:latin typeface="Times New Roman" panose="02020603050405020304" pitchFamily="18" charset="0"/>
                <a:cs typeface="Times New Roman" panose="02020603050405020304" pitchFamily="18" charset="0"/>
              </a:rPr>
              <a:t> staged area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unstaged</a:t>
            </a:r>
            <a:r>
              <a:rPr lang="en-US" dirty="0">
                <a:latin typeface="Times New Roman" panose="02020603050405020304" pitchFamily="18" charset="0"/>
                <a:cs typeface="Times New Roman" panose="02020603050405020304" pitchFamily="18" charset="0"/>
              </a:rPr>
              <a:t> area </a:t>
            </a:r>
            <a:r>
              <a:rPr lang="en-US" dirty="0" err="1">
                <a:latin typeface="Times New Roman" panose="02020603050405020304" pitchFamily="18" charset="0"/>
                <a:cs typeface="Times New Roman" panose="02020603050405020304" pitchFamily="18" charset="0"/>
              </a:rPr>
              <a:t>nedir</a:t>
            </a:r>
            <a:r>
              <a:rPr lang="en-US" dirty="0">
                <a:latin typeface="Times New Roman" panose="02020603050405020304" pitchFamily="18" charset="0"/>
                <a:cs typeface="Times New Roman" panose="02020603050405020304" pitchFamily="18" charset="0"/>
              </a:rPr>
              <a:t> ? </a:t>
            </a:r>
            <a:endParaRPr lang="tr-TR" dirty="0" smtClean="0">
              <a:latin typeface="Times New Roman" panose="02020603050405020304" pitchFamily="18" charset="0"/>
              <a:cs typeface="Times New Roman" panose="02020603050405020304" pitchFamily="18" charset="0"/>
            </a:endParaRPr>
          </a:p>
          <a:p>
            <a:r>
              <a:rPr lang="tr-TR" dirty="0"/>
              <a:t>Git sistemi 3 bölümden oluşuyor. İlk bölüm kendi çalışma dizinimiz. Anlık olarak yaptığımız bütün işleri bu çalışma dizini üzerinden gerçekleştiriyoruz. İkinci bölüm ise </a:t>
            </a:r>
            <a:r>
              <a:rPr lang="tr-TR" dirty="0" err="1"/>
              <a:t>staging</a:t>
            </a:r>
            <a:r>
              <a:rPr lang="tr-TR" dirty="0"/>
              <a:t> </a:t>
            </a:r>
            <a:r>
              <a:rPr lang="tr-TR" dirty="0" err="1"/>
              <a:t>are</a:t>
            </a:r>
            <a:r>
              <a:rPr lang="tr-TR" dirty="0"/>
              <a:t> yani geçiş bölgesi. Çalışma dizinimizdeki dosyaları veya değişiklikleri </a:t>
            </a:r>
            <a:r>
              <a:rPr lang="tr-TR" dirty="0" err="1"/>
              <a:t>add</a:t>
            </a:r>
            <a:r>
              <a:rPr lang="tr-TR" dirty="0"/>
              <a:t> komutuyla geçiş bölgesine aktarıyoruz. Geçiş bölgesi eklediğimiz dosyaları ve yaptığımız değişiklikleri kontrol etme imkanı tanıyor. Örneğin yaptığımız değişiklikleri geçiş bölgesine aktardıktan sonra </a:t>
            </a:r>
            <a:r>
              <a:rPr lang="tr-TR" dirty="0" err="1"/>
              <a:t>status</a:t>
            </a:r>
            <a:r>
              <a:rPr lang="tr-TR" dirty="0"/>
              <a:t> komutuyla hangi değişikliklerin geçiş bölgesine aktarıldıklarını, hangilerinin aktarılmadıklarını görebiliriz. Eklemeyi unuttuğumuz bir dosya varsa bunu bize gösterir.</a:t>
            </a:r>
          </a:p>
          <a:p>
            <a:r>
              <a:rPr lang="tr-TR" dirty="0"/>
              <a:t>Yani geçiş bölgesi yaptığımız değişiklikleri tekrar gözden geçirmemizi sağlayan yararlı bir alan.</a:t>
            </a:r>
          </a:p>
          <a:p>
            <a:r>
              <a:rPr lang="tr-TR" dirty="0"/>
              <a:t>Yaptığımız değişikliklere baktık gözden geçirdik ve onayladığımız zaman </a:t>
            </a:r>
            <a:r>
              <a:rPr lang="tr-TR" dirty="0" err="1"/>
              <a:t>commit</a:t>
            </a:r>
            <a:r>
              <a:rPr lang="tr-TR" dirty="0"/>
              <a:t> işlemi yapıyoruz ve artık dosyalarımız veya değişikliklerimiz git repomuza gönderilmiş oluyor.</a:t>
            </a:r>
          </a:p>
          <a:p>
            <a:endParaRPr lang="tr-TR" dirty="0" smtClean="0"/>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747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59884" y="665018"/>
            <a:ext cx="9905999" cy="5329382"/>
          </a:xfrm>
        </p:spPr>
        <p:txBody>
          <a:bodyPr>
            <a:normAutofit/>
          </a:bodyPr>
          <a:lstStyle/>
          <a:p>
            <a:r>
              <a:rPr lang="tr-TR" dirty="0" err="1">
                <a:latin typeface="Times New Roman" panose="02020603050405020304" pitchFamily="18" charset="0"/>
                <a:cs typeface="Times New Roman" panose="02020603050405020304" pitchFamily="18" charset="0"/>
              </a:rPr>
              <a:t>Unstaged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area</a:t>
            </a:r>
            <a:r>
              <a:rPr lang="tr-TR" dirty="0">
                <a:latin typeface="Times New Roman" panose="02020603050405020304" pitchFamily="18" charset="0"/>
                <a:cs typeface="Times New Roman" panose="02020603050405020304" pitchFamily="18" charset="0"/>
              </a:rPr>
              <a:t>: Henüz bir sonraki </a:t>
            </a:r>
            <a:r>
              <a:rPr lang="tr-TR" dirty="0" err="1">
                <a:latin typeface="Times New Roman" panose="02020603050405020304" pitchFamily="18" charset="0"/>
                <a:cs typeface="Times New Roman" panose="02020603050405020304" pitchFamily="18" charset="0"/>
              </a:rPr>
              <a:t>commite</a:t>
            </a:r>
            <a:r>
              <a:rPr lang="tr-TR" dirty="0">
                <a:latin typeface="Times New Roman" panose="02020603050405020304" pitchFamily="18" charset="0"/>
                <a:cs typeface="Times New Roman" panose="02020603050405020304" pitchFamily="18" charset="0"/>
              </a:rPr>
              <a:t> eklenmemiş, dosyalardaki değişikliklerin yapıldığı anlık alandır. Yapılan değişiklikleri takip eder, ancak henüz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edilmemiş durumdadır.</a:t>
            </a:r>
          </a:p>
          <a:p>
            <a:r>
              <a:rPr lang="tr-TR" dirty="0">
                <a:latin typeface="Times New Roman" panose="02020603050405020304" pitchFamily="18" charset="0"/>
                <a:cs typeface="Times New Roman" panose="02020603050405020304" pitchFamily="18" charset="0"/>
              </a:rPr>
              <a:t>Example.txt adında bir dosyamız olsun. Bu dosyada bir değişiklik yaptığımız zaman değişiklikleri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etmek istediğimizde önce ’’git </a:t>
            </a:r>
            <a:r>
              <a:rPr lang="tr-TR" dirty="0" err="1">
                <a:latin typeface="Times New Roman" panose="02020603050405020304" pitchFamily="18" charset="0"/>
                <a:cs typeface="Times New Roman" panose="02020603050405020304" pitchFamily="18" charset="0"/>
              </a:rPr>
              <a:t>add</a:t>
            </a:r>
            <a:r>
              <a:rPr lang="tr-TR" dirty="0">
                <a:latin typeface="Times New Roman" panose="02020603050405020304" pitchFamily="18" charset="0"/>
                <a:cs typeface="Times New Roman" panose="02020603050405020304" pitchFamily="18" charset="0"/>
              </a:rPr>
              <a:t> example.txt’’ komutunu kullanırız. </a:t>
            </a:r>
            <a:r>
              <a:rPr lang="tr-TR" dirty="0" err="1">
                <a:latin typeface="Times New Roman" panose="02020603050405020304" pitchFamily="18" charset="0"/>
                <a:cs typeface="Times New Roman" panose="02020603050405020304" pitchFamily="18" charset="0"/>
              </a:rPr>
              <a:t>Add</a:t>
            </a:r>
            <a:r>
              <a:rPr lang="tr-TR" dirty="0">
                <a:latin typeface="Times New Roman" panose="02020603050405020304" pitchFamily="18" charset="0"/>
                <a:cs typeface="Times New Roman" panose="02020603050405020304" pitchFamily="18" charset="0"/>
              </a:rPr>
              <a:t> komutu ile dosyamızdaki değişiklikleri </a:t>
            </a:r>
            <a:r>
              <a:rPr lang="tr-TR" dirty="0" err="1">
                <a:latin typeface="Times New Roman" panose="02020603050405020304" pitchFamily="18" charset="0"/>
                <a:cs typeface="Times New Roman" panose="02020603050405020304" pitchFamily="18" charset="0"/>
              </a:rPr>
              <a:t>staged</a:t>
            </a:r>
            <a:r>
              <a:rPr lang="tr-TR" dirty="0">
                <a:latin typeface="Times New Roman" panose="02020603050405020304" pitchFamily="18" charset="0"/>
                <a:cs typeface="Times New Roman" panose="02020603050405020304" pitchFamily="18" charset="0"/>
              </a:rPr>
              <a:t> yani geçiş bölgesine eklemiş oluruz. Dosyamız artık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edilmeye hazır.</a:t>
            </a:r>
          </a:p>
          <a:p>
            <a:r>
              <a:rPr lang="tr-TR" dirty="0" err="1">
                <a:latin typeface="Times New Roman" panose="02020603050405020304" pitchFamily="18" charset="0"/>
                <a:cs typeface="Times New Roman" panose="02020603050405020304" pitchFamily="18" charset="0"/>
              </a:rPr>
              <a:t>Staged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area'ya</a:t>
            </a:r>
            <a:r>
              <a:rPr lang="tr-TR" dirty="0">
                <a:latin typeface="Times New Roman" panose="02020603050405020304" pitchFamily="18" charset="0"/>
                <a:cs typeface="Times New Roman" panose="02020603050405020304" pitchFamily="18" charset="0"/>
              </a:rPr>
              <a:t> eklenen değişiklikleri bir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ile kalıcı olarak kaydedebiliriz.</a:t>
            </a:r>
          </a:p>
          <a:p>
            <a:r>
              <a:rPr lang="tr-TR" dirty="0">
                <a:latin typeface="Times New Roman" panose="02020603050405020304" pitchFamily="18" charset="0"/>
                <a:cs typeface="Times New Roman" panose="02020603050405020304" pitchFamily="18" charset="0"/>
              </a:rPr>
              <a:t>git </a:t>
            </a:r>
            <a:r>
              <a:rPr lang="tr-TR" dirty="0" err="1">
                <a:latin typeface="Times New Roman" panose="02020603050405020304" pitchFamily="18" charset="0"/>
                <a:cs typeface="Times New Roman" panose="02020603050405020304" pitchFamily="18" charset="0"/>
              </a:rPr>
              <a:t>commit</a:t>
            </a:r>
            <a:r>
              <a:rPr lang="tr-TR" dirty="0">
                <a:latin typeface="Times New Roman" panose="02020603050405020304" pitchFamily="18" charset="0"/>
                <a:cs typeface="Times New Roman" panose="02020603050405020304" pitchFamily="18" charset="0"/>
              </a:rPr>
              <a:t> -m "example.txt dosyasını güncelle "</a:t>
            </a:r>
          </a:p>
          <a:p>
            <a:endParaRPr lang="tr-TR" dirty="0"/>
          </a:p>
        </p:txBody>
      </p:sp>
    </p:spTree>
    <p:extLst>
      <p:ext uri="{BB962C8B-B14F-4D97-AF65-F5344CB8AC3E}">
        <p14:creationId xmlns:p14="http://schemas.microsoft.com/office/powerpoint/2010/main" val="30661822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TM04033919[[fn=Devre]]</Template>
  <TotalTime>1201</TotalTime>
  <Words>5554</Words>
  <Application>Microsoft Office PowerPoint</Application>
  <PresentationFormat>Geniş ekran</PresentationFormat>
  <Paragraphs>365</Paragraphs>
  <Slides>71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71</vt:i4>
      </vt:variant>
    </vt:vector>
  </HeadingPairs>
  <TitlesOfParts>
    <vt:vector size="76" baseType="lpstr">
      <vt:lpstr>Arial</vt:lpstr>
      <vt:lpstr>Times New Roman</vt:lpstr>
      <vt:lpstr>Trebuchet MS</vt:lpstr>
      <vt:lpstr>Tw Cen MT</vt:lpstr>
      <vt:lpstr>Devre</vt:lpstr>
      <vt:lpstr>TechCareer Mid-Level Devops Bootcamp Bitirme Projesi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TechCareer Mid-Level Devops Bootcamp Bitirme Projesi </dc:title>
  <dc:creator>Halil İbrahim Toprak</dc:creator>
  <cp:lastModifiedBy>Halil İbrahim Toprak</cp:lastModifiedBy>
  <cp:revision>257</cp:revision>
  <dcterms:created xsi:type="dcterms:W3CDTF">2024-03-08T23:48:25Z</dcterms:created>
  <dcterms:modified xsi:type="dcterms:W3CDTF">2024-03-14T01:44:06Z</dcterms:modified>
</cp:coreProperties>
</file>